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2" r:id="rId1"/>
  </p:sldMasterIdLst>
  <p:notesMasterIdLst>
    <p:notesMasterId r:id="rId36"/>
  </p:notesMasterIdLst>
  <p:sldIdLst>
    <p:sldId id="297" r:id="rId2"/>
    <p:sldId id="300" r:id="rId3"/>
    <p:sldId id="299" r:id="rId4"/>
    <p:sldId id="273" r:id="rId5"/>
    <p:sldId id="294" r:id="rId6"/>
    <p:sldId id="286" r:id="rId7"/>
    <p:sldId id="336" r:id="rId8"/>
    <p:sldId id="337" r:id="rId9"/>
    <p:sldId id="296" r:id="rId10"/>
    <p:sldId id="343" r:id="rId11"/>
    <p:sldId id="345" r:id="rId12"/>
    <p:sldId id="327" r:id="rId13"/>
    <p:sldId id="317" r:id="rId14"/>
    <p:sldId id="291" r:id="rId15"/>
    <p:sldId id="290" r:id="rId16"/>
    <p:sldId id="346" r:id="rId17"/>
    <p:sldId id="301" r:id="rId18"/>
    <p:sldId id="302" r:id="rId19"/>
    <p:sldId id="304" r:id="rId20"/>
    <p:sldId id="305" r:id="rId21"/>
    <p:sldId id="349" r:id="rId22"/>
    <p:sldId id="348" r:id="rId23"/>
    <p:sldId id="307" r:id="rId24"/>
    <p:sldId id="311" r:id="rId25"/>
    <p:sldId id="312" r:id="rId26"/>
    <p:sldId id="314" r:id="rId27"/>
    <p:sldId id="316" r:id="rId28"/>
    <p:sldId id="347" r:id="rId29"/>
    <p:sldId id="318" r:id="rId30"/>
    <p:sldId id="328" r:id="rId31"/>
    <p:sldId id="340" r:id="rId32"/>
    <p:sldId id="339" r:id="rId33"/>
    <p:sldId id="342" r:id="rId34"/>
    <p:sldId id="33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CB11D"/>
    <a:srgbClr val="00F300"/>
    <a:srgbClr val="FFFF00"/>
    <a:srgbClr val="FFFFAC"/>
    <a:srgbClr val="525048"/>
    <a:srgbClr val="248F28"/>
    <a:srgbClr val="2FB335"/>
    <a:srgbClr val="D7CEBF"/>
    <a:srgbClr val="771F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507" autoAdjust="0"/>
    <p:restoredTop sz="51681" autoAdjust="0"/>
  </p:normalViewPr>
  <p:slideViewPr>
    <p:cSldViewPr snapToGrid="0" showGuides="1">
      <p:cViewPr varScale="1">
        <p:scale>
          <a:sx n="45" d="100"/>
          <a:sy n="45" d="100"/>
        </p:scale>
        <p:origin x="-2104" y="-96"/>
      </p:cViewPr>
      <p:guideLst>
        <p:guide orient="horz" pos="27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816" y="-7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694EEF-22A0-3241-AF58-63DDE7096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image" Target="../media/image8.png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525AF-D1D6-1749-8805-0B9A94633972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cap="al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3C6BF-A44E-8044-9D12-D2A6E247729C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810000"/>
            <a:ext cx="58293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solidFill>
                <a:srgbClr val="000A2E"/>
              </a:solidFill>
              <a:latin typeface="Arial" charset="0"/>
              <a:sym typeface="Symbol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1D402-9AA5-DE40-90AC-2252726C9634}" type="slidenum">
              <a:rPr lang="en-US"/>
              <a:pPr/>
              <a:t>11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3886200"/>
            <a:ext cx="5562600" cy="4114800"/>
          </a:xfrm>
          <a:noFill/>
          <a:ln/>
        </p:spPr>
        <p:txBody>
          <a:bodyPr/>
          <a:lstStyle/>
          <a:p>
            <a:pPr eaLnBrk="1" hangingPunct="1"/>
            <a:endParaRPr lang="en-US" sz="1400" dirty="0">
              <a:solidFill>
                <a:srgbClr val="003A8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27DDF-6BC1-5141-8EDE-81D9626C23B7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304800"/>
            <a:ext cx="3962400" cy="2971800"/>
          </a:xfrm>
          <a:solidFill>
            <a:srgbClr val="FFFFFF"/>
          </a:solidFill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3657600"/>
            <a:ext cx="56388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  <p:pic>
        <p:nvPicPr>
          <p:cNvPr id="35845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010400"/>
            <a:ext cx="29670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CCF73-68E0-2046-B04F-DEF5D85B145F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264B1-D4D2-4E47-892C-EC5AF559A4FB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5CFF1-4C96-9346-9D3B-D0C571E29F62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5CFF1-4C96-9346-9D3B-D0C571E29F62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>
              <a:solidFill>
                <a:srgbClr val="000A2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7AC65-E2C5-E543-B6C2-46082040209D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638800" cy="44196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572D9-1090-204D-8126-A624C9D86F35}" type="slidenum">
              <a:rPr lang="en-US"/>
              <a:pPr/>
              <a:t>18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97000" y="152400"/>
            <a:ext cx="4064000" cy="3048000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3352800"/>
            <a:ext cx="6172200" cy="54864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MT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3E8E6-F6F4-534A-BEDC-4AC876D7BFFC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86200"/>
            <a:ext cx="5791200" cy="44196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A0538-F982-B547-A31D-4AC1432F2E6E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102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137DD-04FB-BB44-A5D6-C8D3F0D54677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762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6400800" cy="51054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MT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110EB-3F8E-F144-8A51-DB6BB8159103}" type="slidenum">
              <a:rPr lang="en-US"/>
              <a:pPr/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343400"/>
            <a:ext cx="5562600" cy="4114800"/>
          </a:xfrm>
          <a:noFill/>
          <a:ln/>
        </p:spPr>
        <p:txBody>
          <a:bodyPr/>
          <a:lstStyle/>
          <a:p>
            <a:pPr eaLnBrk="1" hangingPunct="1"/>
            <a:endParaRPr lang="en-US" sz="1400" dirty="0">
              <a:solidFill>
                <a:srgbClr val="003A8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4EEF-22A0-3241-AF58-63DDE70967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A2897-2A37-3549-A16A-C644B5A69792}" type="slidenum">
              <a:rPr lang="en-US"/>
              <a:pPr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1524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3733800"/>
            <a:ext cx="5981700" cy="4114800"/>
          </a:xfrm>
          <a:solidFill>
            <a:srgbClr val="FFFFFF"/>
          </a:solidFill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 smtClean="0">
              <a:solidFill>
                <a:srgbClr val="003A8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52B0D-19A5-2B44-B1D1-353B3204008D}" type="slidenum">
              <a:rPr lang="en-US"/>
              <a:pPr/>
              <a:t>24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58674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solidFill>
                <a:srgbClr val="000A2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4504-E463-5A4A-B302-F6B119D7E85A}" type="slidenum">
              <a:rPr lang="en-US"/>
              <a:pPr/>
              <a:t>25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3810000"/>
            <a:ext cx="6210300" cy="49530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solidFill>
                <a:srgbClr val="003A8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88E78-C7C8-5D47-B640-F97090D94B4B}" type="slidenum">
              <a:rPr lang="en-US"/>
              <a:pPr/>
              <a:t>26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7500" y="152400"/>
            <a:ext cx="3759200" cy="281940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5867400" cy="5715000"/>
          </a:xfrm>
          <a:noFill/>
          <a:ln/>
        </p:spPr>
        <p:txBody>
          <a:bodyPr/>
          <a:lstStyle/>
          <a:p>
            <a:pPr eaLnBrk="1" hangingPunct="1"/>
            <a:endParaRPr lang="en-US" sz="1400" dirty="0">
              <a:latin typeface="Georgi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28439-FF6A-0A45-ADCD-F76D9EF5B409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28439-FF6A-0A45-ADCD-F76D9EF5B409}" type="slidenum">
              <a:rPr lang="en-US"/>
              <a:pPr/>
              <a:t>28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90540-D7D1-7C48-A1D2-AEE3C34A333B}" type="slidenum">
              <a:rPr lang="en-US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>
              <a:spcAft>
                <a:spcPts val="1600"/>
              </a:spcAft>
            </a:pPr>
            <a:endParaRPr lang="en-US" sz="1400" dirty="0">
              <a:solidFill>
                <a:srgbClr val="003A8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CD375-7198-FA4D-925B-3B11BE89856C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178B7-E2C7-254C-B517-4C8768DA04BE}" type="slidenum">
              <a:rPr lang="en-US"/>
              <a:pPr/>
              <a:t>30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400" dirty="0" smtClean="0">
              <a:solidFill>
                <a:srgbClr val="003A8C"/>
              </a:solidFill>
              <a:latin typeface="Arial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51735-8F01-9E46-ABB3-DFDC755F8ECE}" type="slidenum">
              <a:rPr lang="en-US">
                <a:latin typeface="Times" charset="0"/>
              </a:rPr>
              <a:pPr/>
              <a:t>31</a:t>
            </a:fld>
            <a:endParaRPr lang="en-US">
              <a:latin typeface="Times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51735-8F01-9E46-ABB3-DFDC755F8ECE}" type="slidenum">
              <a:rPr lang="en-US">
                <a:latin typeface="Times" charset="0"/>
              </a:rPr>
              <a:pPr/>
              <a:t>32</a:t>
            </a:fld>
            <a:endParaRPr lang="en-US">
              <a:latin typeface="Times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88E78-C7C8-5D47-B640-F97090D94B4B}" type="slidenum">
              <a:rPr lang="en-US"/>
              <a:pPr/>
              <a:t>33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87500" y="152400"/>
            <a:ext cx="3759200" cy="281940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5867400" cy="5715000"/>
          </a:xfrm>
          <a:noFill/>
          <a:ln/>
        </p:spPr>
        <p:txBody>
          <a:bodyPr/>
          <a:lstStyle/>
          <a:p>
            <a:pPr eaLnBrk="1" hangingPunct="1"/>
            <a:endParaRPr lang="en-US" sz="1400" dirty="0">
              <a:latin typeface="Georgia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FBC05-B0FB-9F47-91C5-829E432B1C74}" type="slidenum">
              <a:rPr lang="en-US"/>
              <a:pPr/>
              <a:t>34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267200"/>
            <a:ext cx="6400800" cy="47244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1D402-9AA5-DE40-90AC-2252726C9634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3886200"/>
            <a:ext cx="5562600" cy="4114800"/>
          </a:xfrm>
          <a:noFill/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38136-2852-B44C-8070-BB900CA44FC4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343400"/>
            <a:ext cx="55626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b="1" dirty="0">
              <a:solidFill>
                <a:srgbClr val="003A8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110EB-3F8E-F144-8A51-DB6BB8159103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343400"/>
            <a:ext cx="5562600" cy="4114800"/>
          </a:xfrm>
          <a:noFill/>
          <a:ln/>
        </p:spPr>
        <p:txBody>
          <a:bodyPr/>
          <a:lstStyle/>
          <a:p>
            <a:pPr eaLnBrk="1" hangingPunct="1"/>
            <a:endParaRPr lang="en-US" sz="1400" dirty="0">
              <a:solidFill>
                <a:srgbClr val="003A8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110EB-3F8E-F144-8A51-DB6BB8159103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343400"/>
            <a:ext cx="5562600" cy="4114800"/>
          </a:xfrm>
          <a:noFill/>
          <a:ln/>
        </p:spPr>
        <p:txBody>
          <a:bodyPr/>
          <a:lstStyle/>
          <a:p>
            <a:pPr eaLnBrk="1" hangingPunct="1"/>
            <a:endParaRPr lang="en-US" sz="1400" dirty="0" smtClean="0">
              <a:solidFill>
                <a:srgbClr val="003A8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110EB-3F8E-F144-8A51-DB6BB8159103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343400"/>
            <a:ext cx="5562600" cy="4114800"/>
          </a:xfrm>
          <a:noFill/>
          <a:ln/>
        </p:spPr>
        <p:txBody>
          <a:bodyPr/>
          <a:lstStyle/>
          <a:p>
            <a:pPr eaLnBrk="1" hangingPunct="1"/>
            <a:endParaRPr lang="en-US" sz="1400" dirty="0">
              <a:solidFill>
                <a:srgbClr val="003A8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3C6BF-A44E-8044-9D12-D2A6E247729C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810000"/>
            <a:ext cx="58293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 smtClean="0">
              <a:solidFill>
                <a:srgbClr val="000A2E"/>
              </a:solidFill>
              <a:latin typeface="Arial" charset="0"/>
              <a:sym typeface="Symbol" charset="2"/>
            </a:endParaRPr>
          </a:p>
          <a:p>
            <a:pPr eaLnBrk="1" hangingPunct="1"/>
            <a:endParaRPr lang="en-US" sz="1400" dirty="0">
              <a:solidFill>
                <a:srgbClr val="000A2E"/>
              </a:solidFill>
              <a:latin typeface="Arial" charset="0"/>
            </a:endParaRPr>
          </a:p>
          <a:p>
            <a:pPr eaLnBrk="1" hangingPunct="1"/>
            <a:endParaRPr lang="en-US" sz="1400" dirty="0">
              <a:solidFill>
                <a:srgbClr val="000A2E"/>
              </a:solidFill>
              <a:latin typeface="Arial" charset="0"/>
              <a:sym typeface="Symbol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90696-B998-0446-B526-1479481901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4DA48-991C-E143-8DDE-EF1938BA9F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3FFCB-523E-D547-A03C-0A77CFD2F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B39C8-FF36-F34C-96F5-95DD0823ED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0C9B-2E54-2244-B104-915A7F455A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0F64D-90CB-9748-B2EB-668C2EFA4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3DBE8-FB24-6C4C-A4EA-E42129E2E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AA63C-DC08-CC44-84EF-0FCF583E7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972C-A0A7-2643-8CC9-DC969E0ED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83851-F34E-A64B-85C9-1DC3B7E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B0AC4611-0C52-1C48-AB72-3FB5A1344E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985DF876-04A0-D341-875C-BFB6FDBEF0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 Metabolism:</a:t>
            </a:r>
            <a:br>
              <a:rPr lang="en-US" dirty="0" smtClean="0"/>
            </a:br>
            <a:r>
              <a:rPr lang="en-US" dirty="0" smtClean="0"/>
              <a:t>Pentose Phosphate Pathway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rbel"/>
                <a:cs typeface="Corbel"/>
              </a:rPr>
              <a:t>INTER 111:  Graduate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13.2C-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21758" cy="6858000"/>
          </a:xfrm>
          <a:prstGeom prst="rect">
            <a:avLst/>
          </a:prstGeom>
        </p:spPr>
      </p:pic>
      <p:sp>
        <p:nvSpPr>
          <p:cNvPr id="28674" name="Rectangle 1026"/>
          <p:cNvSpPr>
            <a:spLocks noGrp="1" noChangeArrowheads="1"/>
          </p:cNvSpPr>
          <p:nvPr>
            <p:ph type="title" orient="vert"/>
          </p:nvPr>
        </p:nvSpPr>
        <p:spPr>
          <a:xfrm>
            <a:off x="7988300" y="236540"/>
            <a:ext cx="1130300" cy="6456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PPP:  Non-oxidative </a:t>
            </a:r>
            <a:r>
              <a:rPr lang="en-US" sz="4000" dirty="0" err="1" smtClean="0"/>
              <a:t>rxns</a:t>
            </a:r>
            <a:endParaRPr lang="en-US" sz="4000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838325" y="260350"/>
            <a:ext cx="1595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rgbClr val="248F28"/>
                </a:solidFill>
                <a:latin typeface="Arial" charset="0"/>
              </a:rPr>
              <a:t>2-C </a:t>
            </a:r>
          </a:p>
          <a:p>
            <a:pPr algn="ctr"/>
            <a:r>
              <a:rPr lang="en-US" sz="2000" b="1" i="1" dirty="0">
                <a:solidFill>
                  <a:srgbClr val="248F28"/>
                </a:solidFill>
                <a:latin typeface="Arial" charset="0"/>
              </a:rPr>
              <a:t>transfer </a:t>
            </a:r>
            <a:r>
              <a:rPr lang="en-US" sz="2000" b="1" i="1" dirty="0" err="1">
                <a:solidFill>
                  <a:srgbClr val="248F28"/>
                </a:solidFill>
                <a:latin typeface="Arial" charset="0"/>
              </a:rPr>
              <a:t>rxn</a:t>
            </a:r>
            <a:endParaRPr lang="en-US" sz="2000" b="1" i="1" dirty="0">
              <a:solidFill>
                <a:srgbClr val="248F28"/>
              </a:solidFill>
              <a:latin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148137" y="0"/>
            <a:ext cx="1595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rgbClr val="248F28"/>
                </a:solidFill>
                <a:latin typeface="Arial" charset="0"/>
              </a:rPr>
              <a:t>3-C </a:t>
            </a:r>
          </a:p>
          <a:p>
            <a:pPr algn="ctr"/>
            <a:r>
              <a:rPr lang="en-US" sz="2000" b="1" i="1" dirty="0">
                <a:solidFill>
                  <a:srgbClr val="248F28"/>
                </a:solidFill>
                <a:latin typeface="Arial" charset="0"/>
              </a:rPr>
              <a:t>transfer </a:t>
            </a:r>
            <a:r>
              <a:rPr lang="en-US" sz="2000" b="1" i="1" dirty="0" err="1">
                <a:solidFill>
                  <a:srgbClr val="248F28"/>
                </a:solidFill>
                <a:latin typeface="Arial" charset="0"/>
              </a:rPr>
              <a:t>rxn</a:t>
            </a:r>
            <a:endParaRPr lang="en-US" sz="2000" b="1" i="1" dirty="0">
              <a:solidFill>
                <a:srgbClr val="248F28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8900" y="117348"/>
            <a:ext cx="8966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NADPH from oxidative PPP is used in anabolic reactions</a:t>
            </a:r>
            <a:endParaRPr lang="en-US" dirty="0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4394557"/>
            <a:ext cx="8229600" cy="2156068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provide ribose-5-phosphate (R5P) for the synthesis of the nucleotides and nucleic acids</a:t>
            </a:r>
          </a:p>
          <a:p>
            <a:pPr lvl="1"/>
            <a:r>
              <a:rPr lang="en-US" sz="2000" dirty="0" smtClean="0"/>
              <a:t>generate NADPH for reductive biosynthesis reactions within cells</a:t>
            </a:r>
          </a:p>
          <a:p>
            <a:pPr lvl="2"/>
            <a:r>
              <a:rPr lang="en-US" sz="2000" dirty="0" smtClean="0"/>
              <a:t>10% of NADPH production in humans</a:t>
            </a:r>
          </a:p>
          <a:p>
            <a:pPr lvl="1"/>
            <a:r>
              <a:rPr lang="en-US" sz="2000" dirty="0" smtClean="0"/>
              <a:t>rearrange the carbon skeletons of dietary carbohydrates into </a:t>
            </a:r>
            <a:r>
              <a:rPr lang="en-US" sz="2000" dirty="0" err="1" smtClean="0"/>
              <a:t>glycolytic/gluconeogenic</a:t>
            </a:r>
            <a:r>
              <a:rPr lang="en-US" sz="2000" dirty="0" smtClean="0"/>
              <a:t> intermediates</a:t>
            </a:r>
            <a:endParaRPr lang="en-US" sz="2000" dirty="0"/>
          </a:p>
        </p:txBody>
      </p:sp>
      <p:pic>
        <p:nvPicPr>
          <p:cNvPr id="7" name="Picture 6" descr="figure_13.2B-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46" y="1506255"/>
            <a:ext cx="7799508" cy="5303520"/>
          </a:xfrm>
          <a:prstGeom prst="rect">
            <a:avLst/>
          </a:prstGeom>
        </p:spPr>
      </p:pic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1181101" y="1930401"/>
            <a:ext cx="2032000" cy="1790700"/>
          </a:xfrm>
          <a:prstGeom prst="ellipse">
            <a:avLst/>
          </a:prstGeom>
          <a:noFill/>
          <a:ln w="31750">
            <a:solidFill>
              <a:srgbClr val="C80B1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4000" dirty="0" err="1">
                <a:latin typeface="Arial" charset="0"/>
              </a:rPr>
              <a:t>Nicotinamide</a:t>
            </a:r>
            <a:r>
              <a:rPr lang="en-US" sz="4000" dirty="0">
                <a:latin typeface="Arial" charset="0"/>
              </a:rPr>
              <a:t> cofactors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304800" y="1744663"/>
            <a:ext cx="4838700" cy="4637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A2E"/>
                </a:solidFill>
                <a:latin typeface="Arial"/>
                <a:cs typeface="Arial"/>
              </a:rPr>
              <a:t>Enzymes that function primarily in the reductive direction utilize the NADP</a:t>
            </a:r>
            <a:r>
              <a:rPr lang="en-US" sz="2000" baseline="30000" dirty="0">
                <a:solidFill>
                  <a:srgbClr val="000A2E"/>
                </a:solidFill>
                <a:latin typeface="Arial"/>
                <a:cs typeface="Arial"/>
              </a:rPr>
              <a:t>+</a:t>
            </a:r>
            <a:r>
              <a:rPr lang="en-US" sz="2000" dirty="0">
                <a:solidFill>
                  <a:srgbClr val="000A2E"/>
                </a:solidFill>
                <a:latin typeface="Arial"/>
                <a:cs typeface="Arial"/>
              </a:rPr>
              <a:t>/NADPH cofactor pair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en-US" sz="2000" dirty="0">
              <a:solidFill>
                <a:srgbClr val="000A2E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A2E"/>
                </a:solidFill>
                <a:latin typeface="Arial"/>
                <a:cs typeface="Arial"/>
              </a:rPr>
              <a:t>Oxidative enzymes utilize the NAD</a:t>
            </a:r>
            <a:r>
              <a:rPr lang="en-US" sz="2000" baseline="30000" dirty="0">
                <a:solidFill>
                  <a:srgbClr val="000A2E"/>
                </a:solidFill>
                <a:latin typeface="Arial"/>
                <a:cs typeface="Arial"/>
              </a:rPr>
              <a:t>+</a:t>
            </a:r>
            <a:r>
              <a:rPr lang="en-US" sz="2000" dirty="0">
                <a:solidFill>
                  <a:srgbClr val="000A2E"/>
                </a:solidFill>
                <a:latin typeface="Arial"/>
                <a:cs typeface="Arial"/>
              </a:rPr>
              <a:t>/NADH cofactor pair.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en-US" sz="2000" dirty="0">
              <a:solidFill>
                <a:srgbClr val="000A2E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A2E"/>
                </a:solidFill>
                <a:latin typeface="Arial"/>
                <a:cs typeface="Arial"/>
              </a:rPr>
              <a:t>NADP</a:t>
            </a:r>
            <a:r>
              <a:rPr lang="en-US" sz="2000" baseline="30000" dirty="0" smtClean="0">
                <a:solidFill>
                  <a:srgbClr val="000A2E"/>
                </a:solidFill>
                <a:latin typeface="Arial"/>
                <a:cs typeface="Arial"/>
              </a:rPr>
              <a:t>+ </a:t>
            </a:r>
            <a:r>
              <a:rPr lang="en-US" sz="2000" dirty="0" smtClean="0">
                <a:solidFill>
                  <a:srgbClr val="000A2E"/>
                </a:solidFill>
                <a:latin typeface="Arial"/>
                <a:cs typeface="Arial"/>
              </a:rPr>
              <a:t>/ NADPH </a:t>
            </a:r>
            <a:r>
              <a:rPr lang="en-US" sz="2000" dirty="0">
                <a:solidFill>
                  <a:srgbClr val="000A2E"/>
                </a:solidFill>
                <a:latin typeface="Arial"/>
                <a:cs typeface="Arial"/>
              </a:rPr>
              <a:t>ratio in </a:t>
            </a:r>
            <a:r>
              <a:rPr lang="en-US" sz="2000" dirty="0" err="1">
                <a:solidFill>
                  <a:srgbClr val="000A2E"/>
                </a:solidFill>
                <a:latin typeface="Arial"/>
                <a:cs typeface="Arial"/>
              </a:rPr>
              <a:t>hepatocytes</a:t>
            </a:r>
            <a:r>
              <a:rPr lang="en-US" sz="2000" dirty="0">
                <a:solidFill>
                  <a:srgbClr val="000A2E"/>
                </a:solidFill>
                <a:latin typeface="Arial"/>
                <a:cs typeface="Arial"/>
              </a:rPr>
              <a:t> ~0.1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en-US" sz="2000" dirty="0">
              <a:solidFill>
                <a:srgbClr val="000A2E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A2E"/>
                </a:solidFill>
                <a:latin typeface="Arial"/>
                <a:cs typeface="Arial"/>
              </a:rPr>
              <a:t>NAD</a:t>
            </a:r>
            <a:r>
              <a:rPr lang="en-US" sz="2000" baseline="30000" dirty="0" smtClean="0">
                <a:solidFill>
                  <a:srgbClr val="000A2E"/>
                </a:solidFill>
                <a:latin typeface="Arial"/>
                <a:cs typeface="Arial"/>
              </a:rPr>
              <a:t>+ </a:t>
            </a:r>
            <a:r>
              <a:rPr lang="en-US" sz="2000" dirty="0" smtClean="0">
                <a:solidFill>
                  <a:srgbClr val="000A2E"/>
                </a:solidFill>
                <a:latin typeface="Arial"/>
                <a:cs typeface="Arial"/>
              </a:rPr>
              <a:t>/ NADH ratio is  </a:t>
            </a:r>
            <a:r>
              <a:rPr lang="en-US" sz="2000" dirty="0">
                <a:solidFill>
                  <a:srgbClr val="000A2E"/>
                </a:solidFill>
                <a:latin typeface="Arial"/>
                <a:cs typeface="Arial"/>
              </a:rPr>
              <a:t>~1000</a:t>
            </a:r>
          </a:p>
        </p:txBody>
      </p:sp>
      <p:pic>
        <p:nvPicPr>
          <p:cNvPr id="34820" name="Picture 102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619751" y="1599675"/>
            <a:ext cx="2343149" cy="506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Oval 1029"/>
          <p:cNvSpPr>
            <a:spLocks noChangeArrowheads="1"/>
          </p:cNvSpPr>
          <p:nvPr/>
        </p:nvSpPr>
        <p:spPr bwMode="auto">
          <a:xfrm>
            <a:off x="6654800" y="3568700"/>
            <a:ext cx="685800" cy="596900"/>
          </a:xfrm>
          <a:prstGeom prst="ellipse">
            <a:avLst/>
          </a:prstGeom>
          <a:noFill/>
          <a:ln w="31750">
            <a:solidFill>
              <a:srgbClr val="C80B1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C80B1C"/>
              </a:solidFill>
            </a:endParaRPr>
          </a:p>
        </p:txBody>
      </p:sp>
      <p:sp>
        <p:nvSpPr>
          <p:cNvPr id="34822" name="Text Box 1030"/>
          <p:cNvSpPr txBox="1">
            <a:spLocks noChangeArrowheads="1"/>
          </p:cNvSpPr>
          <p:nvPr/>
        </p:nvSpPr>
        <p:spPr bwMode="auto">
          <a:xfrm>
            <a:off x="7880350" y="1538288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Arial" charset="0"/>
              </a:rPr>
              <a:t>NADPH</a:t>
            </a:r>
            <a:endParaRPr lang="en-US" sz="1800" dirty="0">
              <a:latin typeface="Arial" charset="0"/>
            </a:endParaRPr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7956550" y="62992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Arial" charset="0"/>
              </a:rPr>
              <a:t>NADH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34"/>
          <p:cNvSpPr>
            <a:spLocks noGrp="1" noChangeArrowheads="1"/>
          </p:cNvSpPr>
          <p:nvPr/>
        </p:nvSpPr>
        <p:spPr bwMode="auto">
          <a:xfrm>
            <a:off x="5319713" y="3587750"/>
            <a:ext cx="3816350" cy="3257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1800" b="1" dirty="0">
                <a:latin typeface="Arial" charset="0"/>
                <a:ea typeface="ＭＳ Ｐゴシック" charset="-128"/>
                <a:cs typeface="ＭＳ Ｐゴシック" charset="-128"/>
              </a:rPr>
              <a:t>Synthesis</a:t>
            </a:r>
            <a:endParaRPr lang="en-US" sz="18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r"/>
            <a:r>
              <a:rPr lang="en-US" sz="1800" i="1" dirty="0">
                <a:latin typeface="Arial" charset="0"/>
                <a:ea typeface="ＭＳ Ｐゴシック" charset="-128"/>
                <a:cs typeface="ＭＳ Ｐゴシック" charset="-128"/>
              </a:rPr>
              <a:t>Fatty acid biosynthesis</a:t>
            </a:r>
          </a:p>
          <a:p>
            <a:pPr algn="r"/>
            <a:r>
              <a:rPr lang="en-US" sz="1800" i="1" dirty="0">
                <a:latin typeface="Arial" charset="0"/>
                <a:ea typeface="ＭＳ Ｐゴシック" charset="-128"/>
                <a:cs typeface="ＭＳ Ｐゴシック" charset="-128"/>
              </a:rPr>
              <a:t>Cholesterol biosynthesis</a:t>
            </a:r>
          </a:p>
          <a:p>
            <a:pPr algn="r"/>
            <a:r>
              <a:rPr lang="en-US" sz="1800" i="1" dirty="0">
                <a:latin typeface="Arial" charset="0"/>
                <a:ea typeface="ＭＳ Ｐゴシック" charset="-128"/>
                <a:cs typeface="ＭＳ Ｐゴシック" charset="-128"/>
              </a:rPr>
              <a:t>Neurotransmitter biosynthesis</a:t>
            </a:r>
          </a:p>
          <a:p>
            <a:pPr algn="r"/>
            <a:r>
              <a:rPr lang="en-US" sz="1800" i="1" dirty="0">
                <a:latin typeface="Arial" charset="0"/>
                <a:ea typeface="ＭＳ Ｐゴシック" charset="-128"/>
                <a:cs typeface="ＭＳ Ｐゴシック" charset="-128"/>
              </a:rPr>
              <a:t>Nucleotide biosynthesis</a:t>
            </a:r>
          </a:p>
          <a:p>
            <a:pPr algn="r"/>
            <a:endParaRPr lang="en-US" sz="18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r"/>
            <a:r>
              <a:rPr lang="en-US" sz="1800" b="1" dirty="0">
                <a:latin typeface="Arial" charset="0"/>
                <a:ea typeface="ＭＳ Ｐゴシック" charset="-128"/>
                <a:cs typeface="ＭＳ Ｐゴシック" charset="-128"/>
              </a:rPr>
              <a:t>Detoxification</a:t>
            </a:r>
            <a:endParaRPr lang="en-US" sz="18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r"/>
            <a:r>
              <a:rPr lang="en-US" sz="1800" i="1" dirty="0" err="1">
                <a:latin typeface="Arial" charset="0"/>
                <a:ea typeface="ＭＳ Ｐゴシック" charset="-128"/>
                <a:cs typeface="ＭＳ Ｐゴシック" charset="-128"/>
              </a:rPr>
              <a:t>Cytochrome</a:t>
            </a:r>
            <a:r>
              <a:rPr lang="en-US" sz="1800" i="1" dirty="0">
                <a:latin typeface="Arial" charset="0"/>
                <a:ea typeface="ＭＳ Ｐゴシック" charset="-128"/>
                <a:cs typeface="ＭＳ Ｐゴシック" charset="-128"/>
              </a:rPr>
              <a:t> P</a:t>
            </a:r>
            <a:r>
              <a:rPr lang="en-US" sz="1800" i="1" baseline="-25000" dirty="0">
                <a:latin typeface="Arial" charset="0"/>
                <a:ea typeface="ＭＳ Ｐゴシック" charset="-128"/>
                <a:cs typeface="ＭＳ Ｐゴシック" charset="-128"/>
              </a:rPr>
              <a:t>450</a:t>
            </a:r>
            <a:r>
              <a:rPr lang="en-US" sz="1800" i="1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800" i="1" dirty="0" err="1">
                <a:latin typeface="Arial" charset="0"/>
                <a:ea typeface="ＭＳ Ｐゴシック" charset="-128"/>
                <a:cs typeface="ＭＳ Ｐゴシック" charset="-128"/>
              </a:rPr>
              <a:t>monooxygenases</a:t>
            </a:r>
            <a:endParaRPr lang="en-US" sz="1800" i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r"/>
            <a:r>
              <a:rPr lang="en-US" sz="1800" i="1" dirty="0">
                <a:latin typeface="Arial" charset="0"/>
                <a:ea typeface="ＭＳ Ｐゴシック" charset="-128"/>
                <a:cs typeface="ＭＳ Ｐゴシック" charset="-128"/>
              </a:rPr>
              <a:t>Reduction of oxidized glutathione</a:t>
            </a:r>
          </a:p>
          <a:p>
            <a:pPr algn="r"/>
            <a:r>
              <a:rPr lang="en-US" sz="1800" i="1" dirty="0">
                <a:latin typeface="Arial" charset="0"/>
                <a:ea typeface="ＭＳ Ｐゴシック" charset="-128"/>
                <a:cs typeface="ＭＳ Ｐゴシック" charset="-128"/>
              </a:rPr>
              <a:t>White blood cell </a:t>
            </a:r>
            <a:r>
              <a:rPr lang="en-US" sz="1800" i="1" dirty="0" err="1">
                <a:latin typeface="Arial" charset="0"/>
                <a:ea typeface="ＭＳ Ｐゴシック" charset="-128"/>
                <a:cs typeface="ＭＳ Ｐゴシック" charset="-128"/>
              </a:rPr>
              <a:t>phagocytosis</a:t>
            </a:r>
            <a:endParaRPr lang="en-US" sz="1800" i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r"/>
            <a:r>
              <a:rPr lang="en-US" sz="1800" i="1" dirty="0">
                <a:latin typeface="Arial" charset="0"/>
                <a:ea typeface="ＭＳ Ｐゴシック" charset="-128"/>
                <a:cs typeface="ＭＳ Ｐゴシック" charset="-128"/>
              </a:rPr>
              <a:t>Nitric oxide synthesis</a:t>
            </a:r>
          </a:p>
        </p:txBody>
      </p:sp>
      <p:pic>
        <p:nvPicPr>
          <p:cNvPr id="4" name="Picture 3" descr="figure_13.14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261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01600"/>
            <a:ext cx="85725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family of reactive oxygen species form from O</a:t>
            </a:r>
            <a:r>
              <a:rPr lang="en-US" baseline="-25000" dirty="0" smtClean="0"/>
              <a:t>2</a:t>
            </a:r>
            <a:r>
              <a:rPr lang="en-US" dirty="0" smtClean="0"/>
              <a:t> reduction</a:t>
            </a:r>
            <a:endParaRPr lang="en-US" baseline="-25000" dirty="0"/>
          </a:p>
        </p:txBody>
      </p:sp>
      <p:pic>
        <p:nvPicPr>
          <p:cNvPr id="10" name="Picture 9" descr="figure_13.5B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8480"/>
            <a:ext cx="9144000" cy="156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13.5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8480"/>
            <a:ext cx="9144000" cy="1569639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6868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protective mechanisms against oxidative stress </a:t>
            </a:r>
            <a:r>
              <a:rPr lang="en-US" dirty="0" smtClean="0"/>
              <a:t>in the cell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4311650" y="2954338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 charset="0"/>
              </a:rPr>
              <a:t>(reduced)</a:t>
            </a:r>
          </a:p>
        </p:txBody>
      </p:sp>
      <p:sp>
        <p:nvSpPr>
          <p:cNvPr id="40967" name="Text Box 15"/>
          <p:cNvSpPr txBox="1">
            <a:spLocks noChangeArrowheads="1"/>
          </p:cNvSpPr>
          <p:nvPr/>
        </p:nvSpPr>
        <p:spPr bwMode="auto">
          <a:xfrm>
            <a:off x="8153400" y="2951163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 charset="0"/>
              </a:rPr>
              <a:t>(oxidized)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1689" y="3651072"/>
            <a:ext cx="7760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Arial"/>
                <a:cs typeface="Arial"/>
              </a:rPr>
              <a:t>Superoxide dismutase and </a:t>
            </a:r>
            <a:r>
              <a:rPr lang="en-US" sz="2000" i="1" dirty="0" err="1" smtClean="0">
                <a:latin typeface="Arial"/>
                <a:cs typeface="Arial"/>
              </a:rPr>
              <a:t>catalase</a:t>
            </a:r>
            <a:r>
              <a:rPr lang="en-US" sz="2000" i="1" dirty="0" smtClean="0">
                <a:latin typeface="Arial"/>
                <a:cs typeface="Arial"/>
              </a:rPr>
              <a:t> catalyze conversion of</a:t>
            </a:r>
            <a:br>
              <a:rPr lang="en-US" sz="2000" i="1" dirty="0" smtClean="0">
                <a:latin typeface="Arial"/>
                <a:cs typeface="Arial"/>
              </a:rPr>
            </a:br>
            <a:r>
              <a:rPr lang="en-US" sz="2000" i="1" dirty="0" smtClean="0">
                <a:latin typeface="Arial"/>
                <a:cs typeface="Arial"/>
              </a:rPr>
              <a:t> toxic oxygen intermediates to harmless products.</a:t>
            </a:r>
          </a:p>
          <a:p>
            <a:pPr algn="ctr"/>
            <a:endParaRPr lang="en-US" sz="2000" i="1" dirty="0" smtClean="0">
              <a:latin typeface="Arial"/>
              <a:cs typeface="Arial"/>
            </a:endParaRPr>
          </a:p>
          <a:p>
            <a:pPr algn="ctr"/>
            <a:r>
              <a:rPr lang="en-US" sz="2000" i="1" dirty="0" smtClean="0">
                <a:latin typeface="Arial"/>
                <a:cs typeface="Arial"/>
              </a:rPr>
              <a:t>NADH is not used in these enzymes’ mechanism.</a:t>
            </a:r>
            <a:endParaRPr lang="en-US" sz="20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13.5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8480"/>
            <a:ext cx="9144000" cy="1569639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6868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protective mechanisms against oxidative stress </a:t>
            </a:r>
            <a:r>
              <a:rPr lang="en-US" dirty="0" smtClean="0"/>
              <a:t>in the cell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151188"/>
            <a:ext cx="259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957263" y="6146800"/>
            <a:ext cx="142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glutathione</a:t>
            </a:r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4311650" y="2954338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 charset="0"/>
              </a:rPr>
              <a:t>(reduced)</a:t>
            </a:r>
          </a:p>
        </p:txBody>
      </p:sp>
      <p:sp>
        <p:nvSpPr>
          <p:cNvPr id="40967" name="Text Box 15"/>
          <p:cNvSpPr txBox="1">
            <a:spLocks noChangeArrowheads="1"/>
          </p:cNvSpPr>
          <p:nvPr/>
        </p:nvSpPr>
        <p:spPr bwMode="auto">
          <a:xfrm>
            <a:off x="8153400" y="2951163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 charset="0"/>
              </a:rPr>
              <a:t>(oxidized)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3216275"/>
            <a:ext cx="3992563" cy="1582738"/>
            <a:chOff x="2904" y="1834"/>
            <a:chExt cx="2515" cy="997"/>
          </a:xfrm>
        </p:grpSpPr>
        <p:sp>
          <p:nvSpPr>
            <p:cNvPr id="40971" name="AutoShape 7"/>
            <p:cNvSpPr>
              <a:spLocks/>
            </p:cNvSpPr>
            <p:nvPr/>
          </p:nvSpPr>
          <p:spPr bwMode="auto">
            <a:xfrm rot="5400000">
              <a:off x="4005" y="781"/>
              <a:ext cx="228" cy="2334"/>
            </a:xfrm>
            <a:prstGeom prst="rightBracket">
              <a:avLst>
                <a:gd name="adj" fmla="val 85307"/>
              </a:avLst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/>
                <a:t>v</a:t>
              </a:r>
              <a:endParaRPr lang="en-US" dirty="0"/>
            </a:p>
          </p:txBody>
        </p:sp>
        <p:sp>
          <p:nvSpPr>
            <p:cNvPr id="40973" name="AutoShape 10"/>
            <p:cNvSpPr>
              <a:spLocks/>
            </p:cNvSpPr>
            <p:nvPr/>
          </p:nvSpPr>
          <p:spPr bwMode="auto">
            <a:xfrm rot="16200000" flipV="1">
              <a:off x="3986" y="1208"/>
              <a:ext cx="334" cy="2049"/>
            </a:xfrm>
            <a:prstGeom prst="rightBracket">
              <a:avLst>
                <a:gd name="adj" fmla="val 51123"/>
              </a:avLst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4" name="Text Box 11"/>
            <p:cNvSpPr txBox="1">
              <a:spLocks noChangeArrowheads="1"/>
            </p:cNvSpPr>
            <p:nvPr/>
          </p:nvSpPr>
          <p:spPr bwMode="auto">
            <a:xfrm>
              <a:off x="4799" y="2427"/>
              <a:ext cx="6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NADPH</a:t>
              </a:r>
            </a:p>
            <a:p>
              <a:pPr algn="ctr"/>
              <a:r>
                <a:rPr lang="en-US" sz="1800">
                  <a:latin typeface="Arial" charset="0"/>
                </a:rPr>
                <a:t>+  H</a:t>
              </a:r>
              <a:r>
                <a:rPr lang="en-US" sz="1800" baseline="30000">
                  <a:latin typeface="Arial" charset="0"/>
                </a:rPr>
                <a:t>+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0975" name="Text Box 12"/>
            <p:cNvSpPr txBox="1">
              <a:spLocks noChangeArrowheads="1"/>
            </p:cNvSpPr>
            <p:nvPr/>
          </p:nvSpPr>
          <p:spPr bwMode="auto">
            <a:xfrm>
              <a:off x="2904" y="2441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NADP</a:t>
              </a:r>
              <a:r>
                <a:rPr lang="en-US" sz="1800" baseline="30000">
                  <a:latin typeface="Arial" charset="0"/>
                </a:rPr>
                <a:t>+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0972" name="AutoShape 9"/>
            <p:cNvSpPr>
              <a:spLocks noChangeArrowheads="1"/>
            </p:cNvSpPr>
            <p:nvPr/>
          </p:nvSpPr>
          <p:spPr bwMode="auto">
            <a:xfrm>
              <a:off x="3714" y="1892"/>
              <a:ext cx="955" cy="34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 dirty="0">
                  <a:solidFill>
                    <a:schemeClr val="bg1"/>
                  </a:solidFill>
                  <a:latin typeface="Arial" charset="0"/>
                </a:rPr>
                <a:t>glutathione</a:t>
              </a:r>
            </a:p>
            <a:p>
              <a:pPr algn="ctr"/>
              <a:r>
                <a:rPr lang="en-US" sz="1800" i="1" dirty="0">
                  <a:solidFill>
                    <a:schemeClr val="bg1"/>
                  </a:solidFill>
                  <a:latin typeface="Arial" charset="0"/>
                </a:rPr>
                <a:t>reductase</a:t>
              </a:r>
              <a:endParaRPr lang="en-US" sz="18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NADPH </a:t>
            </a:r>
            <a:r>
              <a:rPr lang="en-US" dirty="0" err="1" smtClean="0"/>
              <a:t>oxidase</a:t>
            </a:r>
            <a:r>
              <a:rPr lang="en-US" dirty="0" smtClean="0"/>
              <a:t>:  microbial killing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338" y="1981200"/>
            <a:ext cx="33416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004804"/>
            <a:ext cx="2479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597650" y="4879892"/>
            <a:ext cx="1922463" cy="1016000"/>
          </a:xfrm>
          <a:prstGeom prst="rect">
            <a:avLst/>
          </a:prstGeom>
          <a:solidFill>
            <a:srgbClr val="FBB4AE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Pathogen attachment &amp; ingestion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952750" y="6156325"/>
            <a:ext cx="3375025" cy="406400"/>
          </a:xfrm>
          <a:prstGeom prst="rect">
            <a:avLst/>
          </a:prstGeom>
          <a:solidFill>
            <a:srgbClr val="D7CEB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Microbial destruction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NADPH:  nitric oxide synthesis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1571966"/>
            <a:ext cx="28495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53050" y="3894479"/>
            <a:ext cx="3197225" cy="1187450"/>
          </a:xfrm>
          <a:prstGeom prst="rect">
            <a:avLst/>
          </a:prstGeom>
          <a:solidFill>
            <a:srgbClr val="D7CEB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4163" indent="-284163"/>
            <a:r>
              <a:rPr lang="en-US" dirty="0">
                <a:latin typeface="Arial" charset="0"/>
              </a:rPr>
              <a:t>NO - free radical reactive with 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&amp; superoxide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800" y="4396488"/>
            <a:ext cx="85931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4163" indent="-284163"/>
            <a:r>
              <a:rPr lang="en-US" b="1" dirty="0">
                <a:latin typeface="Arial" charset="0"/>
              </a:rPr>
              <a:t>NO synthase</a:t>
            </a:r>
            <a:endParaRPr lang="en-US" dirty="0">
              <a:latin typeface="Arial" charset="0"/>
            </a:endParaRPr>
          </a:p>
          <a:p>
            <a:pPr marL="284163" indent="-284163">
              <a:buFontTx/>
              <a:buChar char="•"/>
            </a:pPr>
            <a:r>
              <a:rPr lang="en-US" dirty="0">
                <a:latin typeface="Arial" charset="0"/>
              </a:rPr>
              <a:t>Has four cofactors</a:t>
            </a:r>
          </a:p>
          <a:p>
            <a:pPr marL="284163" indent="-284163">
              <a:buFontTx/>
              <a:buChar char="•"/>
            </a:pPr>
            <a:r>
              <a:rPr lang="en-US" dirty="0">
                <a:latin typeface="Arial" charset="0"/>
              </a:rPr>
              <a:t>3 types of </a:t>
            </a:r>
            <a:r>
              <a:rPr lang="en-US" dirty="0" err="1">
                <a:latin typeface="Arial" charset="0"/>
              </a:rPr>
              <a:t>synthases</a:t>
            </a:r>
            <a:r>
              <a:rPr lang="en-US" dirty="0">
                <a:latin typeface="Arial" charset="0"/>
              </a:rPr>
              <a:t> identified</a:t>
            </a:r>
            <a:endParaRPr lang="en-US" dirty="0" smtClean="0">
              <a:latin typeface="Arial" charset="0"/>
            </a:endParaRPr>
          </a:p>
          <a:p>
            <a:pPr marL="284163" indent="-284163">
              <a:buFontTx/>
              <a:buChar char="•"/>
            </a:pPr>
            <a:endParaRPr lang="en-US" sz="1200" dirty="0">
              <a:latin typeface="Arial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5807" y="3175"/>
            <a:ext cx="4046537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037263" y="2089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 flipV="1">
            <a:off x="5729288" y="515938"/>
            <a:ext cx="238125" cy="946150"/>
          </a:xfrm>
          <a:custGeom>
            <a:avLst/>
            <a:gdLst>
              <a:gd name="T0" fmla="*/ 0 w 265"/>
              <a:gd name="T1" fmla="*/ 0 h 596"/>
              <a:gd name="T2" fmla="*/ 198587 w 265"/>
              <a:gd name="T3" fmla="*/ 311150 h 596"/>
              <a:gd name="T4" fmla="*/ 220153 w 265"/>
              <a:gd name="T5" fmla="*/ 635000 h 596"/>
              <a:gd name="T6" fmla="*/ 88061 w 265"/>
              <a:gd name="T7" fmla="*/ 946150 h 596"/>
              <a:gd name="T8" fmla="*/ 0 60000 65536"/>
              <a:gd name="T9" fmla="*/ 0 60000 65536"/>
              <a:gd name="T10" fmla="*/ 0 60000 65536"/>
              <a:gd name="T11" fmla="*/ 0 60000 65536"/>
              <a:gd name="T12" fmla="*/ 0 w 265"/>
              <a:gd name="T13" fmla="*/ 0 h 596"/>
              <a:gd name="T14" fmla="*/ 265 w 265"/>
              <a:gd name="T15" fmla="*/ 596 h 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5" h="596">
                <a:moveTo>
                  <a:pt x="0" y="0"/>
                </a:moveTo>
                <a:cubicBezTo>
                  <a:pt x="90" y="64"/>
                  <a:pt x="180" y="129"/>
                  <a:pt x="221" y="196"/>
                </a:cubicBezTo>
                <a:cubicBezTo>
                  <a:pt x="262" y="263"/>
                  <a:pt x="265" y="333"/>
                  <a:pt x="245" y="400"/>
                </a:cubicBezTo>
                <a:cubicBezTo>
                  <a:pt x="225" y="467"/>
                  <a:pt x="125" y="563"/>
                  <a:pt x="98" y="596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22888" y="144463"/>
            <a:ext cx="600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 b="1">
                <a:latin typeface="Arial" charset="0"/>
              </a:rPr>
              <a:t>Arg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281613" y="1423988"/>
            <a:ext cx="546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 b="1">
                <a:latin typeface="Arial" charset="0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PPP:  learning </a:t>
            </a:r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17217" y="1605482"/>
            <a:ext cx="8742984" cy="49788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800" dirty="0">
                <a:latin typeface="Arial" charset="0"/>
              </a:rPr>
              <a:t>Why is it said the pentose phosphate pathway is the major source of ‘reducing power’?  What are the differences, in structure and in function, between NADH and NADPH?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800" dirty="0">
                <a:latin typeface="Arial" charset="0"/>
              </a:rPr>
              <a:t>Outline the pentose phosphate path, using glucose 6-phosphate, fructose 6-phosphate, </a:t>
            </a:r>
            <a:r>
              <a:rPr lang="en-US" sz="1800" dirty="0" err="1">
                <a:latin typeface="Arial" charset="0"/>
              </a:rPr>
              <a:t>glyceraldehyde</a:t>
            </a:r>
            <a:r>
              <a:rPr lang="en-US" sz="1800" dirty="0">
                <a:latin typeface="Arial" charset="0"/>
              </a:rPr>
              <a:t> 3-phosphate, ribose 5-phosphate, </a:t>
            </a:r>
            <a:r>
              <a:rPr lang="en-US" sz="1800" dirty="0" err="1">
                <a:latin typeface="Arial" charset="0"/>
              </a:rPr>
              <a:t>pyruvate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phosphoenolpyruvate</a:t>
            </a:r>
            <a:r>
              <a:rPr lang="en-US" sz="1800" dirty="0">
                <a:latin typeface="Arial" charset="0"/>
              </a:rPr>
              <a:t>, and </a:t>
            </a:r>
            <a:r>
              <a:rPr lang="en-US" sz="1800" dirty="0" err="1">
                <a:latin typeface="Arial" charset="0"/>
              </a:rPr>
              <a:t>oxaloacetate</a:t>
            </a:r>
            <a:r>
              <a:rPr lang="en-US" sz="1800" dirty="0">
                <a:latin typeface="Arial" charset="0"/>
              </a:rPr>
              <a:t> (not all compounds are needed to answer the question).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800" dirty="0">
                <a:latin typeface="Arial" charset="0"/>
              </a:rPr>
              <a:t>Be able to recognize the reactions catalyzed by </a:t>
            </a:r>
            <a:r>
              <a:rPr lang="en-US" sz="1800" dirty="0" err="1">
                <a:latin typeface="Arial" charset="0"/>
              </a:rPr>
              <a:t>transaldolases</a:t>
            </a:r>
            <a:r>
              <a:rPr lang="en-US" sz="1800" dirty="0">
                <a:latin typeface="Arial" charset="0"/>
              </a:rPr>
              <a:t> and </a:t>
            </a:r>
            <a:r>
              <a:rPr lang="en-US" sz="1800" dirty="0" err="1">
                <a:latin typeface="Arial" charset="0"/>
              </a:rPr>
              <a:t>transketolases</a:t>
            </a:r>
            <a:r>
              <a:rPr lang="en-US" sz="1800" dirty="0">
                <a:latin typeface="Arial" charset="0"/>
              </a:rPr>
              <a:t>. Know how they are involved in </a:t>
            </a:r>
            <a:r>
              <a:rPr lang="en-US" sz="1800" dirty="0" err="1">
                <a:latin typeface="Arial" charset="0"/>
              </a:rPr>
              <a:t>interconverting</a:t>
            </a:r>
            <a:r>
              <a:rPr lang="en-US" sz="1800" dirty="0">
                <a:latin typeface="Arial" charset="0"/>
              </a:rPr>
              <a:t> intermediates in the pentose phosphate pathway and </a:t>
            </a:r>
            <a:r>
              <a:rPr lang="en-US" sz="1800" dirty="0" err="1">
                <a:latin typeface="Arial" charset="0"/>
              </a:rPr>
              <a:t>glycolysis</a:t>
            </a:r>
            <a:r>
              <a:rPr lang="en-US" sz="1800" dirty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800" dirty="0">
                <a:latin typeface="Arial" charset="0"/>
              </a:rPr>
              <a:t>Why is the reversibility of </a:t>
            </a:r>
            <a:r>
              <a:rPr lang="en-US" sz="1800" dirty="0" err="1">
                <a:latin typeface="Arial" charset="0"/>
              </a:rPr>
              <a:t>transaldolase</a:t>
            </a:r>
            <a:r>
              <a:rPr lang="en-US" sz="1800" dirty="0">
                <a:latin typeface="Arial" charset="0"/>
              </a:rPr>
              <a:t>-catalyzed and </a:t>
            </a:r>
            <a:r>
              <a:rPr lang="en-US" sz="1800" dirty="0" err="1">
                <a:latin typeface="Arial" charset="0"/>
              </a:rPr>
              <a:t>transketolase</a:t>
            </a:r>
            <a:r>
              <a:rPr lang="en-US" sz="1800" dirty="0">
                <a:latin typeface="Arial" charset="0"/>
              </a:rPr>
              <a:t>-catalyzed reactions important in the linkage of the pentose phosphate shunt, </a:t>
            </a:r>
            <a:r>
              <a:rPr lang="en-US" sz="1800" dirty="0" err="1">
                <a:latin typeface="Arial" charset="0"/>
              </a:rPr>
              <a:t>glycolysis</a:t>
            </a:r>
            <a:r>
              <a:rPr lang="en-US" sz="1800" dirty="0">
                <a:latin typeface="Arial" charset="0"/>
              </a:rPr>
              <a:t>, and </a:t>
            </a:r>
            <a:r>
              <a:rPr lang="en-US" sz="1800" dirty="0" err="1">
                <a:latin typeface="Arial" charset="0"/>
              </a:rPr>
              <a:t>gluconeogenesis</a:t>
            </a:r>
            <a:r>
              <a:rPr lang="en-US" sz="1800" dirty="0">
                <a:latin typeface="Arial" charset="0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800" dirty="0">
                <a:latin typeface="Arial" charset="0"/>
              </a:rPr>
              <a:t>In which compartment of eukaryotic cells do </a:t>
            </a:r>
            <a:r>
              <a:rPr lang="en-US" sz="1800" dirty="0" err="1">
                <a:latin typeface="Arial" charset="0"/>
              </a:rPr>
              <a:t>gluconeogenesis</a:t>
            </a:r>
            <a:r>
              <a:rPr lang="en-US" sz="1800" dirty="0">
                <a:latin typeface="Arial" charset="0"/>
              </a:rPr>
              <a:t> and the pentose phosphate pathways occur?  Understand why all of these reactions do not occur in the same compartment.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800" dirty="0">
                <a:latin typeface="Arial" charset="0"/>
              </a:rPr>
              <a:t>Be able to explain G6PD genotype, phenotype, and clinical observations.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6525" y="76200"/>
            <a:ext cx="25812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42900" y="214313"/>
            <a:ext cx="4981575" cy="1766887"/>
          </a:xfrm>
          <a:prstGeom prst="rect">
            <a:avLst/>
          </a:prstGeom>
          <a:solidFill>
            <a:srgbClr val="D7CEB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F2573A"/>
                </a:solidFill>
                <a:latin typeface="Arial" charset="0"/>
              </a:rPr>
              <a:t>Consequences of smooth muscle relaxation:</a:t>
            </a:r>
          </a:p>
          <a:p>
            <a:pPr marL="1025525" lvl="1" indent="-911225"/>
            <a:r>
              <a:rPr lang="en-US" sz="2200" b="1" i="1">
                <a:solidFill>
                  <a:srgbClr val="F2573A"/>
                </a:solidFill>
                <a:latin typeface="Arial" charset="0"/>
              </a:rPr>
              <a:t>vasodilation</a:t>
            </a:r>
          </a:p>
          <a:p>
            <a:pPr marL="1025525" lvl="1" indent="-911225"/>
            <a:r>
              <a:rPr lang="en-US" sz="2200" b="1" i="1">
                <a:solidFill>
                  <a:srgbClr val="F2573A"/>
                </a:solidFill>
                <a:latin typeface="Arial" charset="0"/>
              </a:rPr>
              <a:t>bronchodilation</a:t>
            </a:r>
          </a:p>
          <a:p>
            <a:pPr marL="1025525" lvl="1" indent="-911225"/>
            <a:r>
              <a:rPr lang="en-US" sz="2200" b="1" i="1">
                <a:solidFill>
                  <a:srgbClr val="F2573A"/>
                </a:solidFill>
                <a:latin typeface="Arial" charset="0"/>
              </a:rPr>
              <a:t>postprandial stomach relaxation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6118225" y="438150"/>
            <a:ext cx="1476375" cy="1401763"/>
          </a:xfrm>
          <a:prstGeom prst="ellipse">
            <a:avLst/>
          </a:prstGeom>
          <a:noFill/>
          <a:ln w="31750">
            <a:solidFill>
              <a:srgbClr val="F2573A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037263" y="2089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idx="1"/>
          </p:nvPr>
        </p:nvSpPr>
        <p:spPr>
          <a:xfrm>
            <a:off x="366713" y="2249488"/>
            <a:ext cx="5929312" cy="34321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n-US" sz="2200" b="1" dirty="0">
                <a:latin typeface="Arial" charset="0"/>
              </a:rPr>
              <a:t>Pharmaceutical targets for nitric oxide</a:t>
            </a:r>
            <a:endParaRPr lang="en-US" sz="2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NO synthesis inhibitors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NO antagonists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NO </a:t>
            </a:r>
            <a:r>
              <a:rPr lang="en-US" sz="2200" dirty="0" err="1">
                <a:latin typeface="Arial" charset="0"/>
              </a:rPr>
              <a:t>mimetics</a:t>
            </a:r>
            <a:endParaRPr 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Increase NO synthesis by </a:t>
            </a:r>
            <a:r>
              <a:rPr lang="en-US" sz="2200" dirty="0" smtClean="0">
                <a:latin typeface="Arial" charset="0"/>
              </a:rPr>
              <a:t>administration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13.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90917"/>
            <a:ext cx="4480560" cy="4120237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374"/>
            <a:ext cx="8229600" cy="817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PPP:  Irreversible oxidative </a:t>
            </a:r>
            <a:r>
              <a:rPr lang="en-US" dirty="0" err="1" smtClean="0"/>
              <a:t>rxns</a:t>
            </a:r>
            <a:endParaRPr lang="en-US" dirty="0"/>
          </a:p>
        </p:txBody>
      </p:sp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3617407" y="5716482"/>
            <a:ext cx="54944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Glucose 6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phosphate dehydrogenase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G6PD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D4D4D6"/>
                </a:solidFill>
                <a:latin typeface="Arial" charset="0"/>
              </a:rPr>
              <a:t>6-</a:t>
            </a:r>
            <a:r>
              <a:rPr lang="en-US" sz="1800" b="1" dirty="0" smtClean="0">
                <a:solidFill>
                  <a:srgbClr val="D4D4D6"/>
                </a:solidFill>
                <a:latin typeface="Arial" charset="0"/>
              </a:rPr>
              <a:t>phosphogluconolactone </a:t>
            </a:r>
            <a:r>
              <a:rPr lang="en-US" sz="1800" b="1" dirty="0" err="1" smtClean="0">
                <a:solidFill>
                  <a:srgbClr val="D4D4D6"/>
                </a:solidFill>
                <a:latin typeface="Arial" charset="0"/>
              </a:rPr>
              <a:t>hydrolyase</a:t>
            </a:r>
            <a:endParaRPr lang="en-US" sz="1800" b="1" dirty="0" smtClean="0">
              <a:solidFill>
                <a:srgbClr val="D4D4D6"/>
              </a:solidFill>
              <a:latin typeface="Arial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D4D4D6"/>
                </a:solidFill>
                <a:latin typeface="Arial" charset="0"/>
              </a:rPr>
              <a:t>6-phospho</a:t>
            </a:r>
            <a:r>
              <a:rPr lang="en-US" sz="1800" b="1" dirty="0" smtClean="0">
                <a:solidFill>
                  <a:srgbClr val="D4D4D6"/>
                </a:solidFill>
                <a:latin typeface="Arial" charset="0"/>
              </a:rPr>
              <a:t>-gluconolactone dehydrogenase</a:t>
            </a:r>
            <a:endParaRPr lang="en-US" sz="1800" b="1" dirty="0" smtClean="0">
              <a:solidFill>
                <a:srgbClr val="D4D4D6"/>
              </a:solidFill>
              <a:latin typeface="Arial" charset="0"/>
            </a:endParaRPr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8031479" y="4648200"/>
            <a:ext cx="184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16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90442" y="2031499"/>
            <a:ext cx="3592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30000"/>
              </a:spcBef>
              <a:spcAft>
                <a:spcPts val="1600"/>
              </a:spcAft>
            </a:pPr>
            <a:r>
              <a:rPr lang="en-US" sz="2000" dirty="0">
                <a:latin typeface="Arial" charset="0"/>
              </a:rPr>
              <a:t>G6PD monomer consists of ~500 residues (59 kDa</a:t>
            </a:r>
            <a:r>
              <a:rPr lang="en-US" sz="2000" dirty="0" smtClean="0"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0422" y="101976"/>
            <a:ext cx="5975685" cy="1252728"/>
          </a:xfrm>
        </p:spPr>
        <p:txBody>
          <a:bodyPr>
            <a:noAutofit/>
          </a:bodyPr>
          <a:lstStyle/>
          <a:p>
            <a:r>
              <a:rPr lang="en-US" sz="2800" dirty="0" smtClean="0"/>
              <a:t>G6PD deficiency is a prevalent enzyme abnormality in humans (1956)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0256" y="1775191"/>
            <a:ext cx="5358063" cy="462560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charset="0"/>
              </a:rPr>
              <a:t>Populations in</a:t>
            </a:r>
            <a:r>
              <a:rPr lang="en-US" sz="2000" dirty="0" smtClean="0">
                <a:latin typeface="Arial" charset="0"/>
              </a:rPr>
              <a:t> tropics</a:t>
            </a:r>
            <a:r>
              <a:rPr lang="en-US" sz="2000" dirty="0" smtClean="0">
                <a:latin typeface="Arial" charset="0"/>
              </a:rPr>
              <a:t>/subtropics of  Africa and Asia,</a:t>
            </a:r>
            <a:r>
              <a:rPr lang="en-US" sz="2000" dirty="0" smtClean="0">
                <a:latin typeface="Arial" charset="0"/>
              </a:rPr>
              <a:t> Mediterranean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and Middle East</a:t>
            </a:r>
          </a:p>
          <a:p>
            <a:endParaRPr lang="en-US" sz="20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X-linked </a:t>
            </a:r>
            <a:r>
              <a:rPr lang="en-US" sz="2000" dirty="0" smtClean="0">
                <a:latin typeface="Arial" charset="0"/>
              </a:rPr>
              <a:t>inherited condition</a:t>
            </a:r>
            <a:endParaRPr lang="en-US" sz="2000" dirty="0" smtClean="0">
              <a:latin typeface="Arial" charset="0"/>
            </a:endParaRPr>
          </a:p>
          <a:p>
            <a:endParaRPr lang="en-US" sz="2000" dirty="0" smtClean="0">
              <a:latin typeface="Arial" charset="0"/>
            </a:endParaRPr>
          </a:p>
          <a:p>
            <a:endParaRPr lang="en-US" sz="2000" dirty="0"/>
          </a:p>
        </p:txBody>
      </p:sp>
      <p:pic>
        <p:nvPicPr>
          <p:cNvPr id="5" name="Picture 4" descr="figure_13.14B-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79" y="0"/>
            <a:ext cx="29833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14300"/>
            <a:ext cx="8394192" cy="7493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Inborn errors in CHO metabolism</a:t>
            </a:r>
            <a:endParaRPr lang="en-US" sz="4000" dirty="0"/>
          </a:p>
        </p:txBody>
      </p:sp>
      <p:pic>
        <p:nvPicPr>
          <p:cNvPr id="16" name="Picture 15" descr="figure_13.10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2054"/>
            <a:ext cx="9144000" cy="2679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66899" y="3492501"/>
            <a:ext cx="540670" cy="307777"/>
          </a:xfrm>
          <a:prstGeom prst="rect">
            <a:avLst/>
          </a:prstGeom>
          <a:solidFill>
            <a:schemeClr val="tx1"/>
          </a:solidFill>
          <a:ln>
            <a:solidFill>
              <a:srgbClr val="4CB11D"/>
            </a:solidFill>
          </a:ln>
          <a:effectLst>
            <a:softEdge rad="266700"/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PPP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536575" y="849313"/>
            <a:ext cx="2162175" cy="1976437"/>
          </a:xfrm>
          <a:prstGeom prst="roundRect">
            <a:avLst>
              <a:gd name="adj" fmla="val 16667"/>
            </a:avLst>
          </a:prstGeom>
          <a:solidFill>
            <a:srgbClr val="55EC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</a:pPr>
            <a:r>
              <a:rPr lang="en-US" sz="1800" b="1">
                <a:latin typeface="Arial" charset="0"/>
              </a:rPr>
              <a:t>Dietary</a:t>
            </a:r>
            <a:endParaRPr lang="en-US" sz="1800">
              <a:latin typeface="Arial" charset="0"/>
            </a:endParaRPr>
          </a:p>
          <a:p>
            <a:pPr marL="338138" lvl="1" indent="-161925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</a:rPr>
              <a:t>Fava beans</a:t>
            </a:r>
          </a:p>
          <a:p>
            <a:pPr marL="338138" lvl="1" indent="-161925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</a:rPr>
              <a:t>Red wine</a:t>
            </a:r>
          </a:p>
          <a:p>
            <a:pPr marL="338138" lvl="1" indent="-161925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</a:rPr>
              <a:t>Blueberries</a:t>
            </a:r>
          </a:p>
          <a:p>
            <a:pPr marL="338138" lvl="1" indent="-161925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</a:rPr>
              <a:t>Soy products</a:t>
            </a:r>
          </a:p>
          <a:p>
            <a:pPr marL="338138" lvl="1" indent="-161925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</a:rPr>
              <a:t>Tonic water</a:t>
            </a: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111501" y="130175"/>
            <a:ext cx="5765800" cy="11811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000" dirty="0">
                <a:latin typeface="Arial" charset="0"/>
              </a:rPr>
              <a:t>Oral intakes to avoid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044825" y="1617663"/>
            <a:ext cx="5732463" cy="460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5088" indent="-65088" algn="ctr" eaLnBrk="1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</a:pPr>
            <a:r>
              <a:rPr lang="en-US" sz="1800" b="1">
                <a:latin typeface="Arial" charset="0"/>
              </a:rPr>
              <a:t>Chinese Herbs</a:t>
            </a:r>
            <a:endParaRPr lang="en-US" sz="1800">
              <a:latin typeface="Arial" charset="0"/>
            </a:endParaRPr>
          </a:p>
          <a:p>
            <a:pPr marL="401638" lvl="1" indent="-2222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  <a:ea typeface="ＭＳ Ｐゴシック" charset="-128"/>
                <a:cs typeface="ＭＳ Ｐゴシック" charset="-128"/>
              </a:rPr>
              <a:t>Cattle Gallstone Bezoar (</a:t>
            </a:r>
            <a:r>
              <a:rPr lang="en-US" sz="1600" i="1">
                <a:latin typeface="Arial" charset="0"/>
                <a:ea typeface="ＭＳ Ｐゴシック" charset="-128"/>
                <a:cs typeface="ＭＳ Ｐゴシック" charset="-128"/>
              </a:rPr>
              <a:t>Bos Taurus Domesticus)</a:t>
            </a:r>
          </a:p>
          <a:p>
            <a:pPr marL="803275" lvl="2" indent="-22383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>
                <a:latin typeface="Arial" charset="0"/>
                <a:ea typeface="ＭＳ Ｐゴシック" charset="-128"/>
                <a:cs typeface="ＭＳ Ｐゴシック" charset="-128"/>
              </a:rPr>
              <a:t>Commonly used to treat fainting, mental disorders, convulsions, high fever, and all forms of hot, red swellings</a:t>
            </a:r>
          </a:p>
          <a:p>
            <a:pPr marL="803275" lvl="2" indent="-22383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>
                <a:latin typeface="Arial" charset="0"/>
                <a:ea typeface="ＭＳ Ｐゴシック" charset="-128"/>
                <a:cs typeface="ＭＳ Ｐゴシック" charset="-128"/>
              </a:rPr>
              <a:t>Influences heart and liver</a:t>
            </a:r>
          </a:p>
          <a:p>
            <a:pPr marL="401638" lvl="1" indent="-2222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  <a:ea typeface="ＭＳ Ｐゴシック" charset="-128"/>
                <a:cs typeface="ＭＳ Ｐゴシック" charset="-128"/>
              </a:rPr>
              <a:t>Honeysuckle </a:t>
            </a:r>
            <a:r>
              <a:rPr lang="en-US" sz="1600" i="1">
                <a:latin typeface="Arial" charset="0"/>
                <a:ea typeface="ＭＳ Ｐゴシック" charset="-128"/>
                <a:cs typeface="ＭＳ Ｐゴシック" charset="-128"/>
              </a:rPr>
              <a:t>(Lonicera japonica)</a:t>
            </a:r>
          </a:p>
          <a:p>
            <a:pPr marL="803275" lvl="2" indent="-22383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>
                <a:latin typeface="Arial" charset="0"/>
                <a:ea typeface="ＭＳ Ｐゴシック" charset="-128"/>
                <a:cs typeface="ＭＳ Ｐゴシック" charset="-128"/>
              </a:rPr>
              <a:t>Commonly used to treat painful urination, fever, sore throat, headache, sores, swellings, and abcesses</a:t>
            </a:r>
          </a:p>
          <a:p>
            <a:pPr marL="803275" lvl="2" indent="-22383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>
                <a:latin typeface="Arial" charset="0"/>
                <a:ea typeface="ＭＳ Ｐゴシック" charset="-128"/>
                <a:cs typeface="ＭＳ Ｐゴシック" charset="-128"/>
              </a:rPr>
              <a:t>Influences large intestine, lung, and stomach</a:t>
            </a:r>
          </a:p>
          <a:p>
            <a:pPr marL="401638" lvl="1" indent="-2222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  <a:ea typeface="ＭＳ Ｐゴシック" charset="-128"/>
                <a:cs typeface="ＭＳ Ｐゴシック" charset="-128"/>
              </a:rPr>
              <a:t>Chimonanthus flower </a:t>
            </a:r>
            <a:r>
              <a:rPr lang="en-US" sz="1600" i="1">
                <a:latin typeface="Arial" charset="0"/>
                <a:ea typeface="ＭＳ Ｐゴシック" charset="-128"/>
                <a:cs typeface="ＭＳ Ｐゴシック" charset="-128"/>
              </a:rPr>
              <a:t>(Chimonanthus praecox)</a:t>
            </a:r>
          </a:p>
          <a:p>
            <a:pPr marL="803275" lvl="2" indent="-22383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>
                <a:latin typeface="Arial" charset="0"/>
                <a:ea typeface="ＭＳ Ｐゴシック" charset="-128"/>
                <a:cs typeface="ＭＳ Ｐゴシック" charset="-128"/>
              </a:rPr>
              <a:t>Commonly used to treat fever, sore throat, and painful eye problems</a:t>
            </a:r>
          </a:p>
          <a:p>
            <a:pPr marL="803275" lvl="2" indent="-22383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>
                <a:latin typeface="Arial" charset="0"/>
                <a:ea typeface="ＭＳ Ｐゴシック" charset="-128"/>
                <a:cs typeface="ＭＳ Ｐゴシック" charset="-128"/>
              </a:rPr>
              <a:t>Also used to treat last stage of measles</a:t>
            </a:r>
          </a:p>
          <a:p>
            <a:pPr marL="803275" lvl="2" indent="-22383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>
                <a:latin typeface="Arial" charset="0"/>
                <a:ea typeface="ＭＳ Ｐゴシック" charset="-128"/>
                <a:cs typeface="ＭＳ Ｐゴシック" charset="-128"/>
              </a:rPr>
              <a:t>Influences liver, lung, neutralizes heat-toxins, and activates blood and circulation</a:t>
            </a:r>
          </a:p>
          <a:p>
            <a:pPr marL="401638" lvl="1" indent="-2222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  <a:ea typeface="ＭＳ Ｐゴシック" charset="-128"/>
                <a:cs typeface="ＭＳ Ｐゴシック" charset="-128"/>
              </a:rPr>
              <a:t>Pearl powder</a:t>
            </a:r>
          </a:p>
          <a:p>
            <a:pPr marL="803275" lvl="2" indent="-22383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>
                <a:latin typeface="Arial" charset="0"/>
                <a:ea typeface="ＭＳ Ｐゴシック" charset="-128"/>
                <a:cs typeface="ＭＳ Ｐゴシック" charset="-128"/>
              </a:rPr>
              <a:t>Used to clear excess heat, settle frequent, fitful dreams</a:t>
            </a:r>
          </a:p>
          <a:p>
            <a:pPr marL="803275" lvl="2" indent="-22383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>
                <a:latin typeface="Arial" charset="0"/>
                <a:ea typeface="ＭＳ Ｐゴシック" charset="-128"/>
                <a:cs typeface="ＭＳ Ｐゴシック" charset="-128"/>
              </a:rPr>
              <a:t>Applied externally for mild acne and to promote clear and clean complexion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369888" y="3429000"/>
            <a:ext cx="2395537" cy="2555875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</a:pPr>
            <a:r>
              <a:rPr lang="en-US" sz="1800" b="1">
                <a:latin typeface="Arial" charset="0"/>
              </a:rPr>
              <a:t>Drugs</a:t>
            </a:r>
            <a:endParaRPr lang="en-US" sz="1800">
              <a:latin typeface="Arial" charset="0"/>
            </a:endParaRPr>
          </a:p>
          <a:p>
            <a:pPr marL="114300" lvl="1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</a:rPr>
              <a:t>Primaquine</a:t>
            </a:r>
          </a:p>
          <a:p>
            <a:pPr marL="114300" lvl="1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</a:rPr>
              <a:t>Sulphonamide antibiotics</a:t>
            </a:r>
          </a:p>
          <a:p>
            <a:pPr marL="114300" lvl="1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</a:rPr>
              <a:t>Nitrofurantoin</a:t>
            </a:r>
          </a:p>
          <a:p>
            <a:pPr marL="114300" lvl="1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</a:rPr>
              <a:t>Vitamin K analogues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7300" y="76200"/>
            <a:ext cx="5194300" cy="10668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000" dirty="0">
                <a:latin typeface="Arial" charset="0"/>
              </a:rPr>
              <a:t>G6PD</a:t>
            </a:r>
            <a:r>
              <a:rPr lang="en-US" sz="4000" dirty="0" smtClean="0">
                <a:latin typeface="Arial" charset="0"/>
              </a:rPr>
              <a:t> deficiency</a:t>
            </a:r>
            <a:endParaRPr lang="en-US" sz="4000" i="1" dirty="0">
              <a:latin typeface="Arial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46063" y="1506538"/>
            <a:ext cx="7070725" cy="2989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</a:rPr>
              <a:t>Common clinical manifestations</a:t>
            </a:r>
            <a:endParaRPr lang="en-US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sz="1800" dirty="0">
                <a:latin typeface="Arial" charset="0"/>
              </a:rPr>
              <a:t>Asymptomatic (if offending agents avoided)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sz="1800" dirty="0">
                <a:latin typeface="Arial" charset="0"/>
              </a:rPr>
              <a:t>Neonatal jaundice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sz="1800" dirty="0">
                <a:latin typeface="Arial" charset="0"/>
              </a:rPr>
              <a:t>Acute hemolytic anemia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1800" dirty="0">
                <a:latin typeface="Arial" charset="0"/>
              </a:rPr>
              <a:t>Sudden rise in body temperature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1800" dirty="0">
                <a:latin typeface="Arial" charset="0"/>
              </a:rPr>
              <a:t>Dark yellow-orange urine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1800" dirty="0">
                <a:latin typeface="Arial" charset="0"/>
              </a:rPr>
              <a:t>Pallor, fatigue, general deterioration of physical conditions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1800" dirty="0">
                <a:latin typeface="Arial" charset="0"/>
              </a:rPr>
              <a:t>Heavy, fast breathing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1800" dirty="0">
                <a:latin typeface="Arial" charset="0"/>
              </a:rPr>
              <a:t>Weak, rapid pulse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5" name="Picture 4" descr="figure_13.11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76" y="3973576"/>
            <a:ext cx="3889248" cy="251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0668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000" dirty="0" smtClean="0">
                <a:latin typeface="Arial" charset="0"/>
              </a:rPr>
              <a:t>G6PD deficiency </a:t>
            </a:r>
            <a:r>
              <a:rPr lang="en-US" sz="4000" dirty="0" smtClean="0">
                <a:latin typeface="Arial" charset="0"/>
              </a:rPr>
              <a:t>can be caused by 400 different point mutations</a:t>
            </a:r>
            <a:endParaRPr lang="en-US" sz="4000" i="1" dirty="0">
              <a:latin typeface="Arial" charset="0"/>
            </a:endParaRPr>
          </a:p>
        </p:txBody>
      </p:sp>
      <p:pic>
        <p:nvPicPr>
          <p:cNvPr id="7" name="Picture 6" descr="figure_13.1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05" y="1490472"/>
            <a:ext cx="4413590" cy="324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25400"/>
            <a:ext cx="5626100" cy="1219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charset="0"/>
              </a:rPr>
              <a:t>Erythrocyte G6PD activity declines with cell age for the three most common forms of the enzyme</a:t>
            </a:r>
            <a:endParaRPr lang="en-US" sz="2400" dirty="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795838" y="97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figure_13.13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05744" cy="6858000"/>
          </a:xfrm>
          <a:prstGeom prst="rect">
            <a:avLst/>
          </a:prstGeom>
        </p:spPr>
      </p:pic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101600"/>
            <a:ext cx="5626100" cy="10033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Arial" charset="0"/>
              </a:rPr>
              <a:t>By </a:t>
            </a:r>
            <a:r>
              <a:rPr lang="en-US" sz="3000" dirty="0" smtClean="0">
                <a:latin typeface="Arial" charset="0"/>
              </a:rPr>
              <a:t>what means can G6PD point mutations disrupt function</a:t>
            </a:r>
            <a:r>
              <a:rPr lang="en-US" sz="3000" dirty="0" smtClean="0">
                <a:latin typeface="Arial" charset="0"/>
              </a:rPr>
              <a:t>?</a:t>
            </a:r>
            <a:endParaRPr lang="en-US" sz="3000" dirty="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795838" y="973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figure_13.13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057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0600" y="76200"/>
            <a:ext cx="6731000" cy="1066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000" dirty="0">
                <a:latin typeface="Arial" charset="0"/>
              </a:rPr>
              <a:t>G6PD</a:t>
            </a:r>
            <a:r>
              <a:rPr lang="en-US" sz="4000" dirty="0" smtClean="0">
                <a:latin typeface="Arial" charset="0"/>
              </a:rPr>
              <a:t> deficiency</a:t>
            </a:r>
            <a:endParaRPr lang="en-US" sz="4000" i="1" dirty="0">
              <a:latin typeface="Arial" charset="0"/>
            </a:endParaRPr>
          </a:p>
        </p:txBody>
      </p:sp>
      <p:sp>
        <p:nvSpPr>
          <p:cNvPr id="63492" name="Text Box 4"/>
          <p:cNvSpPr>
            <a:spLocks noGrp="1" noChangeArrowheads="1"/>
          </p:cNvSpPr>
          <p:nvPr>
            <p:ph idx="1"/>
          </p:nvPr>
        </p:nvSpPr>
        <p:spPr>
          <a:xfrm>
            <a:off x="685800" y="5037138"/>
            <a:ext cx="7772400" cy="1643062"/>
          </a:xfrm>
          <a:noFill/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 dirty="0">
                <a:latin typeface="Arial" charset="0"/>
              </a:rPr>
              <a:t>Genomic and structural information at the biochemical level critical for understanding disease</a:t>
            </a:r>
            <a:endParaRPr lang="en-US" sz="2000" dirty="0" smtClean="0">
              <a:latin typeface="Arial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2000" dirty="0">
              <a:latin typeface="Arial" charset="0"/>
            </a:endParaRPr>
          </a:p>
        </p:txBody>
      </p:sp>
      <p:pic>
        <p:nvPicPr>
          <p:cNvPr id="5" name="Picture 4" descr="figure_13.1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05" y="1490472"/>
            <a:ext cx="4413590" cy="324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6"/>
          <p:cNvSpPr txBox="1">
            <a:spLocks noChangeArrowheads="1"/>
          </p:cNvSpPr>
          <p:nvPr/>
        </p:nvSpPr>
        <p:spPr bwMode="auto">
          <a:xfrm rot="-5400000">
            <a:off x="-91281" y="3939382"/>
            <a:ext cx="178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Glycolysis</a:t>
            </a:r>
          </a:p>
        </p:txBody>
      </p:sp>
      <p:sp>
        <p:nvSpPr>
          <p:cNvPr id="18435" name="Text Box 1027"/>
          <p:cNvSpPr txBox="1">
            <a:spLocks noChangeArrowheads="1"/>
          </p:cNvSpPr>
          <p:nvPr/>
        </p:nvSpPr>
        <p:spPr bwMode="auto">
          <a:xfrm rot="5400000" flipH="1">
            <a:off x="3573463" y="4056063"/>
            <a:ext cx="3148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8700"/>
                </a:solidFill>
                <a:latin typeface="Arial" charset="0"/>
              </a:rPr>
              <a:t>Gluconeogenesis</a:t>
            </a:r>
          </a:p>
        </p:txBody>
      </p:sp>
      <p:sp>
        <p:nvSpPr>
          <p:cNvPr id="18436" name="AutoShape 1028"/>
          <p:cNvSpPr>
            <a:spLocks noChangeArrowheads="1"/>
          </p:cNvSpPr>
          <p:nvPr/>
        </p:nvSpPr>
        <p:spPr bwMode="auto">
          <a:xfrm rot="6006863" flipV="1">
            <a:off x="1427162" y="3403601"/>
            <a:ext cx="690563" cy="798512"/>
          </a:xfrm>
          <a:custGeom>
            <a:avLst/>
            <a:gdLst>
              <a:gd name="T0" fmla="*/ 11038841 w 21600"/>
              <a:gd name="T1" fmla="*/ -1368 h 21600"/>
              <a:gd name="T2" fmla="*/ 2758671 w 21600"/>
              <a:gd name="T3" fmla="*/ 14758387 h 21600"/>
              <a:gd name="T4" fmla="*/ 11038841 w 21600"/>
              <a:gd name="T5" fmla="*/ 7378510 h 21600"/>
              <a:gd name="T6" fmla="*/ 24837345 w 21600"/>
              <a:gd name="T7" fmla="*/ 14759755 h 21600"/>
              <a:gd name="T8" fmla="*/ 19317956 w 21600"/>
              <a:gd name="T9" fmla="*/ 22139632 h 21600"/>
              <a:gd name="T10" fmla="*/ 13798536 w 21600"/>
              <a:gd name="T11" fmla="*/ 1475975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Rectangle 1029"/>
          <p:cNvSpPr>
            <a:spLocks noChangeArrowheads="1"/>
          </p:cNvSpPr>
          <p:nvPr/>
        </p:nvSpPr>
        <p:spPr bwMode="auto">
          <a:xfrm>
            <a:off x="2228850" y="5156200"/>
            <a:ext cx="1597025" cy="6905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Rectangle 1030"/>
          <p:cNvSpPr>
            <a:spLocks noChangeArrowheads="1"/>
          </p:cNvSpPr>
          <p:nvPr/>
        </p:nvSpPr>
        <p:spPr bwMode="auto">
          <a:xfrm>
            <a:off x="2236788" y="2771775"/>
            <a:ext cx="1597025" cy="6905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Text Box 1031"/>
          <p:cNvSpPr txBox="1">
            <a:spLocks noChangeArrowheads="1"/>
          </p:cNvSpPr>
          <p:nvPr/>
        </p:nvSpPr>
        <p:spPr bwMode="auto">
          <a:xfrm>
            <a:off x="2317750" y="2847975"/>
            <a:ext cx="148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Glucose</a:t>
            </a:r>
          </a:p>
        </p:txBody>
      </p:sp>
      <p:sp>
        <p:nvSpPr>
          <p:cNvPr id="18440" name="Text Box 1032"/>
          <p:cNvSpPr txBox="1">
            <a:spLocks noChangeArrowheads="1"/>
          </p:cNvSpPr>
          <p:nvPr/>
        </p:nvSpPr>
        <p:spPr bwMode="auto">
          <a:xfrm>
            <a:off x="2247900" y="5224463"/>
            <a:ext cx="158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Pyruvate</a:t>
            </a:r>
          </a:p>
        </p:txBody>
      </p:sp>
      <p:sp>
        <p:nvSpPr>
          <p:cNvPr id="18441" name="AutoShape 1033"/>
          <p:cNvSpPr>
            <a:spLocks noChangeArrowheads="1"/>
          </p:cNvSpPr>
          <p:nvPr/>
        </p:nvSpPr>
        <p:spPr bwMode="auto">
          <a:xfrm>
            <a:off x="1371600" y="2847975"/>
            <a:ext cx="865188" cy="3200400"/>
          </a:xfrm>
          <a:prstGeom prst="curvedRightArrow">
            <a:avLst>
              <a:gd name="adj1" fmla="val 73982"/>
              <a:gd name="adj2" fmla="val 14796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Text Box 1034"/>
          <p:cNvSpPr txBox="1">
            <a:spLocks noChangeArrowheads="1"/>
          </p:cNvSpPr>
          <p:nvPr/>
        </p:nvSpPr>
        <p:spPr bwMode="auto">
          <a:xfrm>
            <a:off x="1936750" y="3917950"/>
            <a:ext cx="17335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</a:rPr>
              <a:t>NADH + H</a:t>
            </a:r>
            <a:r>
              <a:rPr lang="en-US" baseline="30000">
                <a:solidFill>
                  <a:srgbClr val="FF0000"/>
                </a:solidFill>
                <a:latin typeface="Arial" charset="0"/>
              </a:rPr>
              <a:t>+</a:t>
            </a:r>
            <a:endParaRPr lang="en-US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algn="ctr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</a:rPr>
              <a:t>ATP</a:t>
            </a:r>
          </a:p>
        </p:txBody>
      </p:sp>
      <p:sp>
        <p:nvSpPr>
          <p:cNvPr id="18443" name="AutoShape 1035"/>
          <p:cNvSpPr>
            <a:spLocks noChangeArrowheads="1"/>
          </p:cNvSpPr>
          <p:nvPr/>
        </p:nvSpPr>
        <p:spPr bwMode="auto">
          <a:xfrm flipH="1" flipV="1">
            <a:off x="3733800" y="2717800"/>
            <a:ext cx="865188" cy="3025775"/>
          </a:xfrm>
          <a:prstGeom prst="curvedRightArrow">
            <a:avLst>
              <a:gd name="adj1" fmla="val 69945"/>
              <a:gd name="adj2" fmla="val 139890"/>
              <a:gd name="adj3" fmla="val 33333"/>
            </a:avLst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4" name="Picture 1037" descr="0802_Metablic_map-mo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76311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038"/>
          <p:cNvSpPr txBox="1">
            <a:spLocks noChangeArrowheads="1"/>
          </p:cNvSpPr>
          <p:nvPr/>
        </p:nvSpPr>
        <p:spPr bwMode="auto">
          <a:xfrm>
            <a:off x="3654425" y="5094288"/>
            <a:ext cx="1069975" cy="376237"/>
          </a:xfrm>
          <a:prstGeom prst="rect">
            <a:avLst/>
          </a:prstGeom>
          <a:solidFill>
            <a:srgbClr val="E3E11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charset="0"/>
              </a:rPr>
              <a:t>pyruvate</a:t>
            </a:r>
          </a:p>
        </p:txBody>
      </p:sp>
      <p:sp>
        <p:nvSpPr>
          <p:cNvPr id="18446" name="Text Box 1039"/>
          <p:cNvSpPr txBox="1">
            <a:spLocks noChangeArrowheads="1"/>
          </p:cNvSpPr>
          <p:nvPr/>
        </p:nvSpPr>
        <p:spPr bwMode="auto">
          <a:xfrm>
            <a:off x="4772025" y="1271588"/>
            <a:ext cx="981075" cy="376237"/>
          </a:xfrm>
          <a:prstGeom prst="rect">
            <a:avLst/>
          </a:prstGeom>
          <a:solidFill>
            <a:srgbClr val="E3E11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charset="0"/>
              </a:rPr>
              <a:t>glucose</a:t>
            </a:r>
          </a:p>
        </p:txBody>
      </p:sp>
      <p:sp>
        <p:nvSpPr>
          <p:cNvPr id="18447" name="Rectangle 1040"/>
          <p:cNvSpPr>
            <a:spLocks noGrp="1" noChangeArrowheads="1"/>
          </p:cNvSpPr>
          <p:nvPr>
            <p:ph type="title" orient="vert"/>
          </p:nvPr>
        </p:nvSpPr>
        <p:spPr>
          <a:xfrm>
            <a:off x="7853229" y="157656"/>
            <a:ext cx="1184459" cy="6583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</a:t>
            </a:r>
            <a:r>
              <a:rPr lang="en-US" dirty="0" smtClean="0"/>
              <a:t>carbohydrate metabolism</a:t>
            </a:r>
            <a:endParaRPr lang="en-US" dirty="0"/>
          </a:p>
        </p:txBody>
      </p:sp>
      <p:sp>
        <p:nvSpPr>
          <p:cNvPr id="22" name="Vertical Text Placeholder 2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48" name="Text Box 1047"/>
          <p:cNvSpPr txBox="1">
            <a:spLocks noChangeArrowheads="1"/>
          </p:cNvSpPr>
          <p:nvPr/>
        </p:nvSpPr>
        <p:spPr bwMode="auto">
          <a:xfrm>
            <a:off x="1836738" y="8572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771FA4"/>
                </a:solidFill>
                <a:latin typeface="Arial" charset="0"/>
              </a:rPr>
              <a:t>PPP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5" y="1009650"/>
            <a:ext cx="5738813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413250" y="4643438"/>
            <a:ext cx="307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Au </a:t>
            </a:r>
            <a:r>
              <a:rPr lang="en-US" sz="1600" i="1">
                <a:latin typeface="Arial" charset="0"/>
              </a:rPr>
              <a:t>et al.</a:t>
            </a:r>
            <a:r>
              <a:rPr lang="en-US" sz="1600">
                <a:latin typeface="Arial" charset="0"/>
              </a:rPr>
              <a:t> (2000) Structure </a:t>
            </a:r>
            <a:r>
              <a:rPr lang="en-US" sz="1600" b="1">
                <a:latin typeface="Arial" charset="0"/>
              </a:rPr>
              <a:t>8</a:t>
            </a:r>
            <a:r>
              <a:rPr lang="en-US" sz="1600">
                <a:latin typeface="Arial" charset="0"/>
              </a:rPr>
              <a:t>, 826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0700" y="177800"/>
            <a:ext cx="8077200" cy="130810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active site at amino 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cofactor binding site at carboxy 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49300" y="5641848"/>
            <a:ext cx="8077200" cy="8351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 G6PD monomer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01713"/>
            <a:ext cx="5738813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9300" y="5641848"/>
            <a:ext cx="8077200" cy="835152"/>
          </a:xfrm>
        </p:spPr>
        <p:txBody>
          <a:bodyPr/>
          <a:lstStyle/>
          <a:p>
            <a:pPr algn="r"/>
            <a:r>
              <a:rPr lang="en-US" dirty="0" smtClean="0"/>
              <a:t>Human G6PD </a:t>
            </a:r>
            <a:r>
              <a:rPr lang="en-US" dirty="0" err="1" smtClean="0"/>
              <a:t>dimer</a:t>
            </a:r>
            <a:endParaRPr lang="en-US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05350" y="4643438"/>
            <a:ext cx="25410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Au </a:t>
            </a:r>
            <a:r>
              <a:rPr lang="en-US" sz="1400" i="1" dirty="0"/>
              <a:t>et al.</a:t>
            </a:r>
            <a:r>
              <a:rPr lang="en-US" sz="1400" dirty="0"/>
              <a:t> (2000) Structure </a:t>
            </a:r>
            <a:r>
              <a:rPr lang="en-US" sz="1400" b="1" dirty="0"/>
              <a:t>8</a:t>
            </a:r>
            <a:r>
              <a:rPr lang="en-US" sz="1400" dirty="0"/>
              <a:t>, 826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01713"/>
            <a:ext cx="5738813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9300" y="5641848"/>
            <a:ext cx="8077200" cy="835152"/>
          </a:xfrm>
        </p:spPr>
        <p:txBody>
          <a:bodyPr/>
          <a:lstStyle/>
          <a:p>
            <a:pPr algn="r"/>
            <a:r>
              <a:rPr lang="en-US" dirty="0" smtClean="0"/>
              <a:t>Human G6PD </a:t>
            </a:r>
            <a:r>
              <a:rPr lang="en-US" dirty="0" err="1" smtClean="0"/>
              <a:t>dimer</a:t>
            </a:r>
            <a:endParaRPr lang="en-US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05350" y="4643438"/>
            <a:ext cx="25410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Au </a:t>
            </a:r>
            <a:r>
              <a:rPr lang="en-US" sz="1400" i="1" dirty="0"/>
              <a:t>et al.</a:t>
            </a:r>
            <a:r>
              <a:rPr lang="en-US" sz="1400" dirty="0"/>
              <a:t> (2000) Structure </a:t>
            </a:r>
            <a:r>
              <a:rPr lang="en-US" sz="1400" b="1" dirty="0"/>
              <a:t>8</a:t>
            </a:r>
            <a:r>
              <a:rPr lang="en-US" sz="1400" dirty="0"/>
              <a:t>, 826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177800"/>
            <a:ext cx="8077200" cy="97790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/>
              <a:t>Class I mutations are altered residues 362-446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/>
              <a:t>Mutations at N-terminus are not deleterious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0668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000" dirty="0" smtClean="0">
                <a:latin typeface="Arial" charset="0"/>
              </a:rPr>
              <a:t>G6PD deficiency is suspected 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if jaundice &amp; anemia occur</a:t>
            </a:r>
            <a:endParaRPr lang="en-US" sz="4000" i="1" dirty="0"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123950" y="1943101"/>
            <a:ext cx="6896100" cy="3975100"/>
          </a:xfrm>
        </p:spPr>
        <p:txBody>
          <a:bodyPr>
            <a:normAutofit/>
          </a:bodyPr>
          <a:lstStyle/>
          <a:p>
            <a:pPr marL="569913" indent="-336550">
              <a:spcAft>
                <a:spcPts val="1800"/>
              </a:spcAft>
              <a:buNone/>
            </a:pPr>
            <a:r>
              <a:rPr lang="en-US" sz="2400" b="1" dirty="0" smtClean="0">
                <a:latin typeface="Arial" charset="0"/>
              </a:rPr>
              <a:t>Diagnosis</a:t>
            </a:r>
            <a:endParaRPr lang="en-US" sz="2400" dirty="0" smtClean="0">
              <a:latin typeface="Arial" charset="0"/>
            </a:endParaRPr>
          </a:p>
          <a:p>
            <a:pPr marL="569913" indent="-336550">
              <a:spcAft>
                <a:spcPts val="1800"/>
              </a:spcAft>
              <a:buFontTx/>
              <a:buChar char="•"/>
            </a:pPr>
            <a:r>
              <a:rPr lang="en-US" sz="2400" dirty="0" smtClean="0">
                <a:latin typeface="Arial" charset="0"/>
              </a:rPr>
              <a:t>Full blood count and </a:t>
            </a:r>
            <a:r>
              <a:rPr lang="en-US" sz="2400" dirty="0" err="1" smtClean="0">
                <a:latin typeface="Arial" charset="0"/>
              </a:rPr>
              <a:t>reticulocyte</a:t>
            </a:r>
            <a:r>
              <a:rPr lang="en-US" sz="2400" dirty="0" smtClean="0">
                <a:latin typeface="Arial" charset="0"/>
              </a:rPr>
              <a:t> count </a:t>
            </a:r>
          </a:p>
          <a:p>
            <a:pPr marL="569913" indent="-336550">
              <a:spcAft>
                <a:spcPts val="1800"/>
              </a:spcAft>
              <a:buFontTx/>
              <a:buChar char="•"/>
            </a:pPr>
            <a:r>
              <a:rPr lang="en-US" sz="2400" dirty="0" err="1" smtClean="0">
                <a:latin typeface="Arial" charset="0"/>
              </a:rPr>
              <a:t>Beutler</a:t>
            </a:r>
            <a:r>
              <a:rPr lang="en-US" sz="2400" dirty="0" smtClean="0">
                <a:latin typeface="Arial" charset="0"/>
              </a:rPr>
              <a:t> fluorescent spot test</a:t>
            </a:r>
          </a:p>
          <a:p>
            <a:pPr marL="569913" indent="-336550">
              <a:spcAft>
                <a:spcPts val="1800"/>
              </a:spcAft>
              <a:buFontTx/>
              <a:buChar char="•"/>
            </a:pPr>
            <a:r>
              <a:rPr lang="en-US" sz="2400" dirty="0" smtClean="0">
                <a:latin typeface="Arial" charset="0"/>
              </a:rPr>
              <a:t>protein electrophoresis to confirm diagnosis</a:t>
            </a:r>
          </a:p>
          <a:p>
            <a:pPr marL="569913" indent="-336550">
              <a:spcAft>
                <a:spcPts val="1800"/>
              </a:spcAft>
              <a:buFontTx/>
              <a:buChar char="•"/>
            </a:pPr>
            <a:r>
              <a:rPr lang="en-US" sz="2400" dirty="0" smtClean="0">
                <a:latin typeface="Arial" charset="0"/>
              </a:rPr>
              <a:t>Direct DNA testing and/or sequencing of G6PD gene</a:t>
            </a:r>
          </a:p>
          <a:p>
            <a:pPr eaLnBrk="1" hangingPunct="1">
              <a:spcAft>
                <a:spcPts val="18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04813"/>
            <a:ext cx="8040687" cy="5222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>
                <a:latin typeface="Arial" charset="0"/>
              </a:rPr>
              <a:t>Can G6PD deficiency be cured?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765300" y="1516062"/>
            <a:ext cx="6546850" cy="1430337"/>
          </a:xfrm>
        </p:spPr>
        <p:txBody>
          <a:bodyPr>
            <a:normAutofit/>
          </a:bodyPr>
          <a:lstStyle/>
          <a:p>
            <a:pPr lvl="1" algn="r"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400" dirty="0">
                <a:latin typeface="Arial" charset="0"/>
              </a:rPr>
              <a:t>Short-term treatments for hemolytic anemia include blood transfusion</a:t>
            </a:r>
          </a:p>
          <a:p>
            <a:pPr lvl="1" algn="r"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400" dirty="0">
                <a:latin typeface="Arial" charset="0"/>
              </a:rPr>
              <a:t>No long term treatment for genetic defect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3001963"/>
            <a:ext cx="8331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three major outcomes from the PPP pathway</a:t>
            </a:r>
            <a:endParaRPr lang="en-US" dirty="0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4394557"/>
            <a:ext cx="8229600" cy="2156068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provide ribose-5-phosphate (R5P) for the synthesis of the nucleotides and nucleic acids</a:t>
            </a:r>
          </a:p>
          <a:p>
            <a:pPr lvl="1"/>
            <a:r>
              <a:rPr lang="en-US" sz="2000" dirty="0" smtClean="0"/>
              <a:t>generate NADPH for reductive biosynthesis reactions within cells</a:t>
            </a:r>
          </a:p>
          <a:p>
            <a:pPr lvl="2"/>
            <a:r>
              <a:rPr lang="en-US" sz="2000" dirty="0" smtClean="0"/>
              <a:t>10% of NADPH production in humans</a:t>
            </a:r>
          </a:p>
          <a:p>
            <a:pPr lvl="1"/>
            <a:r>
              <a:rPr lang="en-US" sz="2000" dirty="0" smtClean="0"/>
              <a:t>rearrange the carbon skeletons of dietary carbohydrates into </a:t>
            </a:r>
            <a:r>
              <a:rPr lang="en-US" sz="2000" dirty="0" err="1" smtClean="0"/>
              <a:t>glycolytic/gluconeogenic</a:t>
            </a:r>
            <a:r>
              <a:rPr lang="en-US" sz="2000" dirty="0" smtClean="0"/>
              <a:t> intermediates</a:t>
            </a:r>
            <a:endParaRPr lang="en-US" sz="2000" dirty="0"/>
          </a:p>
        </p:txBody>
      </p:sp>
      <p:sp>
        <p:nvSpPr>
          <p:cNvPr id="20484" name="Text Box 1032"/>
          <p:cNvSpPr txBox="1">
            <a:spLocks noChangeArrowheads="1"/>
          </p:cNvSpPr>
          <p:nvPr/>
        </p:nvSpPr>
        <p:spPr bwMode="auto">
          <a:xfrm>
            <a:off x="334963" y="4004102"/>
            <a:ext cx="351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A2E"/>
                </a:solidFill>
                <a:latin typeface="Arial" charset="0"/>
              </a:rPr>
              <a:t>Primary functions of pathway:</a:t>
            </a:r>
          </a:p>
        </p:txBody>
      </p:sp>
      <p:pic>
        <p:nvPicPr>
          <p:cNvPr id="7" name="Picture 6" descr="figure_13.2B-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46" y="1506255"/>
            <a:ext cx="7799508" cy="530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PPP:  Irreversible oxidative </a:t>
            </a:r>
            <a:r>
              <a:rPr lang="en-US" dirty="0" err="1" smtClean="0"/>
              <a:t>rxns</a:t>
            </a:r>
            <a:endParaRPr lang="en-US" dirty="0"/>
          </a:p>
        </p:txBody>
      </p:sp>
      <p:pic>
        <p:nvPicPr>
          <p:cNvPr id="9" name="Picture 8" descr="figure_13.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90917"/>
            <a:ext cx="4480560" cy="4120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" y="1930400"/>
            <a:ext cx="4076700" cy="120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Net result of three </a:t>
            </a:r>
            <a:r>
              <a:rPr lang="en-US" dirty="0" smtClean="0">
                <a:latin typeface="Arial"/>
                <a:cs typeface="Arial"/>
              </a:rPr>
              <a:t>reactions in oxidative phase: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13.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90917"/>
            <a:ext cx="4480560" cy="4120237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374"/>
            <a:ext cx="8229600" cy="817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PPP:  Irreversible oxidative </a:t>
            </a:r>
            <a:r>
              <a:rPr lang="en-US" dirty="0" err="1" smtClean="0"/>
              <a:t>rxns</a:t>
            </a:r>
            <a:endParaRPr lang="en-US" dirty="0"/>
          </a:p>
        </p:txBody>
      </p:sp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3617407" y="5716482"/>
            <a:ext cx="54944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latin typeface="Arial" charset="0"/>
              </a:rPr>
              <a:t>Glucose 6</a:t>
            </a:r>
            <a:r>
              <a:rPr lang="en-US" sz="1800" b="1" dirty="0">
                <a:latin typeface="Arial" charset="0"/>
              </a:rPr>
              <a:t>-</a:t>
            </a:r>
            <a:r>
              <a:rPr lang="en-US" sz="1800" b="1" dirty="0" smtClean="0">
                <a:latin typeface="Arial" charset="0"/>
              </a:rPr>
              <a:t>phosphate dehydrogenase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(</a:t>
            </a:r>
            <a:r>
              <a:rPr lang="en-US" sz="1800" b="1" dirty="0">
                <a:latin typeface="Arial" charset="0"/>
              </a:rPr>
              <a:t>G6PD</a:t>
            </a:r>
            <a:r>
              <a:rPr lang="en-US" sz="1800" b="1" dirty="0" smtClean="0">
                <a:latin typeface="Arial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D4D4D6"/>
                </a:solidFill>
                <a:latin typeface="Arial" charset="0"/>
              </a:rPr>
              <a:t>6-</a:t>
            </a:r>
            <a:r>
              <a:rPr lang="en-US" sz="1800" b="1" dirty="0" smtClean="0">
                <a:solidFill>
                  <a:srgbClr val="D4D4D6"/>
                </a:solidFill>
                <a:latin typeface="Arial" charset="0"/>
              </a:rPr>
              <a:t>phosphogluconolactone </a:t>
            </a:r>
            <a:r>
              <a:rPr lang="en-US" sz="1800" b="1" dirty="0" err="1" smtClean="0">
                <a:solidFill>
                  <a:srgbClr val="D4D4D6"/>
                </a:solidFill>
                <a:latin typeface="Arial" charset="0"/>
              </a:rPr>
              <a:t>hydrolyase</a:t>
            </a:r>
            <a:endParaRPr lang="en-US" sz="1800" b="1" dirty="0" smtClean="0">
              <a:solidFill>
                <a:srgbClr val="D4D4D6"/>
              </a:solidFill>
              <a:latin typeface="Arial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D4D4D6"/>
                </a:solidFill>
                <a:latin typeface="Arial" charset="0"/>
              </a:rPr>
              <a:t>6-phospho</a:t>
            </a:r>
            <a:r>
              <a:rPr lang="en-US" sz="1800" b="1" dirty="0" smtClean="0">
                <a:solidFill>
                  <a:srgbClr val="D4D4D6"/>
                </a:solidFill>
                <a:latin typeface="Arial" charset="0"/>
              </a:rPr>
              <a:t>-gluconolactone dehydrogenase</a:t>
            </a:r>
            <a:endParaRPr lang="en-US" sz="1800" b="1" dirty="0" smtClean="0">
              <a:solidFill>
                <a:srgbClr val="D4D4D6"/>
              </a:solidFill>
              <a:latin typeface="Arial" charset="0"/>
            </a:endParaRPr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8031479" y="4648200"/>
            <a:ext cx="184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16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93713" y="3355975"/>
            <a:ext cx="262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NADP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 coenzyme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90525" y="3819525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NADPH?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1600" y="4579938"/>
            <a:ext cx="4064000" cy="822325"/>
            <a:chOff x="127" y="3593"/>
            <a:chExt cx="2560" cy="518"/>
          </a:xfrm>
        </p:grpSpPr>
        <p:grpSp>
          <p:nvGrpSpPr>
            <p:cNvPr id="24595" name="Group 24"/>
            <p:cNvGrpSpPr>
              <a:grpSpLocks/>
            </p:cNvGrpSpPr>
            <p:nvPr/>
          </p:nvGrpSpPr>
          <p:grpSpPr bwMode="auto">
            <a:xfrm>
              <a:off x="985" y="3593"/>
              <a:ext cx="788" cy="518"/>
              <a:chOff x="406" y="2923"/>
              <a:chExt cx="788" cy="518"/>
            </a:xfrm>
          </p:grpSpPr>
          <p:sp>
            <p:nvSpPr>
              <p:cNvPr id="24597" name="Text Box 21"/>
              <p:cNvSpPr txBox="1">
                <a:spLocks noChangeArrowheads="1"/>
              </p:cNvSpPr>
              <p:nvPr/>
            </p:nvSpPr>
            <p:spPr bwMode="auto">
              <a:xfrm>
                <a:off x="406" y="2923"/>
                <a:ext cx="788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NADPH</a:t>
                </a:r>
              </a:p>
              <a:p>
                <a:r>
                  <a:rPr lang="en-US">
                    <a:latin typeface="Arial" charset="0"/>
                  </a:rPr>
                  <a:t>NADP</a:t>
                </a:r>
                <a:r>
                  <a:rPr lang="en-US" baseline="30000">
                    <a:latin typeface="Arial" charset="0"/>
                  </a:rPr>
                  <a:t>+</a:t>
                </a:r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" y="3183"/>
                <a:ext cx="686" cy="0"/>
              </a:xfrm>
              <a:prstGeom prst="line">
                <a:avLst/>
              </a:prstGeom>
              <a:noFill/>
              <a:ln w="15875">
                <a:solidFill>
                  <a:srgbClr val="C80B1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596" name="Rectangle 23"/>
            <p:cNvSpPr>
              <a:spLocks noChangeArrowheads="1"/>
            </p:cNvSpPr>
            <p:nvPr/>
          </p:nvSpPr>
          <p:spPr bwMode="auto">
            <a:xfrm>
              <a:off x="127" y="3689"/>
              <a:ext cx="25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 charset="0"/>
                </a:rPr>
                <a:t>If cellular                ratio low?</a:t>
              </a:r>
              <a:endParaRPr lang="en-US" baseline="30000" dirty="0">
                <a:latin typeface="Arial" charset="0"/>
              </a:endParaRPr>
            </a:p>
          </p:txBody>
        </p:sp>
      </p:grp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63500" y="1901825"/>
            <a:ext cx="3744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Product of </a:t>
            </a:r>
            <a:r>
              <a:rPr lang="en-US" dirty="0" err="1" smtClean="0">
                <a:latin typeface="Arial" charset="0"/>
              </a:rPr>
              <a:t>rxn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1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</a:t>
            </a:r>
          </a:p>
          <a:p>
            <a:pPr algn="ctr"/>
            <a:r>
              <a:rPr lang="en-US" dirty="0">
                <a:latin typeface="Arial" charset="0"/>
              </a:rPr>
              <a:t>6-phosphogluconolactone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13.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90917"/>
            <a:ext cx="4480560" cy="4120237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374"/>
            <a:ext cx="8229600" cy="817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PPP:  Irreversible oxidative </a:t>
            </a:r>
            <a:r>
              <a:rPr lang="en-US" dirty="0" err="1" smtClean="0"/>
              <a:t>rxns</a:t>
            </a:r>
            <a:endParaRPr lang="en-US" dirty="0"/>
          </a:p>
        </p:txBody>
      </p:sp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3617407" y="5716482"/>
            <a:ext cx="54944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chemeClr val="bg2"/>
                </a:solidFill>
                <a:latin typeface="Arial" charset="0"/>
              </a:rPr>
              <a:t>Glucose 6</a:t>
            </a: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-</a:t>
            </a:r>
            <a:r>
              <a:rPr lang="en-US" sz="1800" b="1" dirty="0" smtClean="0">
                <a:solidFill>
                  <a:schemeClr val="bg2"/>
                </a:solidFill>
                <a:latin typeface="Arial" charset="0"/>
              </a:rPr>
              <a:t>phosphate dehydrogenase</a:t>
            </a: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chemeClr val="bg2"/>
                </a:solidFill>
                <a:latin typeface="Arial" charset="0"/>
              </a:rPr>
              <a:t>(</a:t>
            </a: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G6PD</a:t>
            </a:r>
            <a:r>
              <a:rPr lang="en-US" sz="1800" b="1" dirty="0" smtClean="0">
                <a:solidFill>
                  <a:schemeClr val="bg2"/>
                </a:solidFill>
                <a:latin typeface="Arial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Arial" charset="0"/>
              </a:rPr>
              <a:t>6-</a:t>
            </a:r>
            <a:r>
              <a:rPr lang="en-US" sz="1800" b="1" dirty="0" smtClean="0">
                <a:latin typeface="Arial" charset="0"/>
              </a:rPr>
              <a:t>phosphogluconolactone </a:t>
            </a:r>
            <a:r>
              <a:rPr lang="en-US" sz="1800" b="1" dirty="0" err="1" smtClean="0">
                <a:latin typeface="Arial" charset="0"/>
              </a:rPr>
              <a:t>hydrolyase</a:t>
            </a:r>
            <a:endParaRPr lang="en-US" sz="1800" b="1" dirty="0" smtClean="0">
              <a:latin typeface="Arial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rgbClr val="D4D4D6"/>
                </a:solidFill>
                <a:latin typeface="Arial" charset="0"/>
              </a:rPr>
              <a:t>6-phospho</a:t>
            </a:r>
            <a:r>
              <a:rPr lang="en-US" sz="1800" b="1" dirty="0" smtClean="0">
                <a:solidFill>
                  <a:srgbClr val="D4D4D6"/>
                </a:solidFill>
                <a:latin typeface="Arial" charset="0"/>
              </a:rPr>
              <a:t>-gluconolactone dehydrogenase</a:t>
            </a:r>
            <a:endParaRPr lang="en-US" sz="1800" b="1" dirty="0" smtClean="0">
              <a:solidFill>
                <a:srgbClr val="D4D4D6"/>
              </a:solidFill>
              <a:latin typeface="Arial" charset="0"/>
            </a:endParaRPr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8031479" y="4648200"/>
            <a:ext cx="184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16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3500" y="1901825"/>
            <a:ext cx="3744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Product of </a:t>
            </a:r>
            <a:r>
              <a:rPr lang="en-US" dirty="0" err="1" smtClean="0">
                <a:latin typeface="Arial" charset="0"/>
              </a:rPr>
              <a:t>rxn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</a:t>
            </a:r>
          </a:p>
          <a:p>
            <a:pPr algn="ctr"/>
            <a:r>
              <a:rPr lang="en-US" dirty="0">
                <a:latin typeface="Arial" charset="0"/>
              </a:rPr>
              <a:t>6-</a:t>
            </a:r>
            <a:r>
              <a:rPr lang="en-US" dirty="0" smtClean="0">
                <a:latin typeface="Arial" charset="0"/>
              </a:rPr>
              <a:t>phosphogluconate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13.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90917"/>
            <a:ext cx="4480560" cy="4120237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374"/>
            <a:ext cx="8229600" cy="817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PPP:  Irreversible oxidative </a:t>
            </a:r>
            <a:r>
              <a:rPr lang="en-US" dirty="0" err="1" smtClean="0"/>
              <a:t>rxns</a:t>
            </a:r>
            <a:endParaRPr lang="en-US" dirty="0"/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8031479" y="4648200"/>
            <a:ext cx="184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16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17407" y="5716482"/>
            <a:ext cx="54944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chemeClr val="bg2"/>
                </a:solidFill>
                <a:latin typeface="Arial" charset="0"/>
              </a:rPr>
              <a:t>Glucose 6</a:t>
            </a: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-</a:t>
            </a:r>
            <a:r>
              <a:rPr lang="en-US" sz="1800" b="1" dirty="0" smtClean="0">
                <a:solidFill>
                  <a:schemeClr val="bg2"/>
                </a:solidFill>
                <a:latin typeface="Arial" charset="0"/>
              </a:rPr>
              <a:t>phosphate dehydrogenase</a:t>
            </a: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chemeClr val="bg2"/>
                </a:solidFill>
                <a:latin typeface="Arial" charset="0"/>
              </a:rPr>
              <a:t>(</a:t>
            </a: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G6PD</a:t>
            </a:r>
            <a:r>
              <a:rPr lang="en-US" sz="1800" b="1" dirty="0" smtClean="0">
                <a:solidFill>
                  <a:schemeClr val="bg2"/>
                </a:solidFill>
                <a:latin typeface="Arial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D4D4D6"/>
                </a:solidFill>
                <a:latin typeface="Arial" charset="0"/>
              </a:rPr>
              <a:t>6-</a:t>
            </a:r>
            <a:r>
              <a:rPr lang="en-US" sz="1800" b="1" dirty="0" smtClean="0">
                <a:solidFill>
                  <a:srgbClr val="D4D4D6"/>
                </a:solidFill>
                <a:latin typeface="Arial" charset="0"/>
              </a:rPr>
              <a:t>phosphogluconolactone </a:t>
            </a:r>
            <a:r>
              <a:rPr lang="en-US" sz="1800" b="1" dirty="0" err="1" smtClean="0">
                <a:solidFill>
                  <a:srgbClr val="D4D4D6"/>
                </a:solidFill>
                <a:latin typeface="Arial" charset="0"/>
              </a:rPr>
              <a:t>hydrolyase</a:t>
            </a:r>
            <a:endParaRPr lang="en-US" sz="1800" b="1" dirty="0" smtClean="0">
              <a:solidFill>
                <a:srgbClr val="D4D4D6"/>
              </a:solidFill>
              <a:latin typeface="Arial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latin typeface="Arial" charset="0"/>
              </a:rPr>
              <a:t>6-phospho</a:t>
            </a:r>
            <a:r>
              <a:rPr lang="en-US" sz="1800" b="1" dirty="0" smtClean="0">
                <a:latin typeface="Arial" charset="0"/>
              </a:rPr>
              <a:t>-gluconolactone dehydrogenase</a:t>
            </a:r>
            <a:endParaRPr lang="en-US" sz="1800" b="1" dirty="0" smtClean="0"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13.2C-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21758" cy="6858000"/>
          </a:xfrm>
          <a:prstGeom prst="rect">
            <a:avLst/>
          </a:prstGeom>
        </p:spPr>
      </p:pic>
      <p:sp>
        <p:nvSpPr>
          <p:cNvPr id="28674" name="Rectangle 1026"/>
          <p:cNvSpPr>
            <a:spLocks noGrp="1" noChangeArrowheads="1"/>
          </p:cNvSpPr>
          <p:nvPr>
            <p:ph type="title" orient="vert"/>
          </p:nvPr>
        </p:nvSpPr>
        <p:spPr>
          <a:xfrm>
            <a:off x="7988300" y="236540"/>
            <a:ext cx="1130300" cy="6456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PPP:  Non-oxidative </a:t>
            </a:r>
            <a:r>
              <a:rPr lang="en-US" sz="4000" dirty="0" err="1" smtClean="0"/>
              <a:t>rxns</a:t>
            </a:r>
            <a:endParaRPr lang="en-US" sz="4000" dirty="0"/>
          </a:p>
        </p:txBody>
      </p:sp>
      <p:sp>
        <p:nvSpPr>
          <p:cNvPr id="28675" name="Text Box 1028"/>
          <p:cNvSpPr txBox="1">
            <a:spLocks noChangeArrowheads="1"/>
          </p:cNvSpPr>
          <p:nvPr/>
        </p:nvSpPr>
        <p:spPr bwMode="auto">
          <a:xfrm rot="5400000">
            <a:off x="6806693" y="3115360"/>
            <a:ext cx="2607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i="1" dirty="0">
                <a:solidFill>
                  <a:srgbClr val="FFFF00"/>
                </a:solidFill>
                <a:latin typeface="Arial" charset="0"/>
              </a:rPr>
              <a:t>(reversible)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70200" y="3429000"/>
            <a:ext cx="4699000" cy="3429000"/>
          </a:xfrm>
          <a:prstGeom prst="roundRect">
            <a:avLst/>
          </a:prstGeom>
          <a:noFill/>
          <a:ln w="571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0" y="1041400"/>
            <a:ext cx="1524000" cy="2540000"/>
          </a:xfrm>
          <a:prstGeom prst="roundRect">
            <a:avLst/>
          </a:prstGeom>
          <a:noFill/>
          <a:ln w="57150" cap="rnd" cmpd="sng" algn="ctr">
            <a:solidFill>
              <a:srgbClr val="4CB11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s for teaching slid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 for teaching slides.thmx</Template>
  <TotalTime>2318</TotalTime>
  <Words>1163</Words>
  <Application>Microsoft Macintosh PowerPoint</Application>
  <PresentationFormat>On-screen Show (4:3)</PresentationFormat>
  <Paragraphs>224</Paragraphs>
  <Slides>34</Slides>
  <Notes>34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Themes for teaching slides</vt:lpstr>
      <vt:lpstr>Carbohydrate Metabolism: Pentose Phosphate Pathway</vt:lpstr>
      <vt:lpstr>PPP:  learning objectives</vt:lpstr>
      <vt:lpstr>Overview of carbohydrate metabolism</vt:lpstr>
      <vt:lpstr>There are three major outcomes from the PPP pathway</vt:lpstr>
      <vt:lpstr>PPP:  Irreversible oxidative rxns</vt:lpstr>
      <vt:lpstr>PPP:  Irreversible oxidative rxns</vt:lpstr>
      <vt:lpstr>PPP:  Irreversible oxidative rxns</vt:lpstr>
      <vt:lpstr>PPP:  Irreversible oxidative rxns</vt:lpstr>
      <vt:lpstr>PPP:  Non-oxidative rxns</vt:lpstr>
      <vt:lpstr>PPP:  Non-oxidative rxns</vt:lpstr>
      <vt:lpstr>NADPH from oxidative PPP is used in anabolic reactions</vt:lpstr>
      <vt:lpstr>Nicotinamide cofactors</vt:lpstr>
      <vt:lpstr>Slide 13</vt:lpstr>
      <vt:lpstr>A family of reactive oxygen species form from O2 reduction</vt:lpstr>
      <vt:lpstr>There are protective mechanisms against oxidative stress in the cell </vt:lpstr>
      <vt:lpstr>There are protective mechanisms against oxidative stress in the cell </vt:lpstr>
      <vt:lpstr>NADPH oxidase:  microbial killing</vt:lpstr>
      <vt:lpstr>NADPH:  nitric oxide synthesis</vt:lpstr>
      <vt:lpstr>Slide 19</vt:lpstr>
      <vt:lpstr>Slide 20</vt:lpstr>
      <vt:lpstr>PPP:  Irreversible oxidative rxns</vt:lpstr>
      <vt:lpstr>G6PD deficiency is a prevalent enzyme abnormality in humans (1956)</vt:lpstr>
      <vt:lpstr>Inborn errors in CHO metabolism</vt:lpstr>
      <vt:lpstr>Oral intakes to avoid</vt:lpstr>
      <vt:lpstr>G6PD deficiency</vt:lpstr>
      <vt:lpstr>G6PD deficiency can be caused by 400 different point mutations</vt:lpstr>
      <vt:lpstr>Erythrocyte G6PD activity declines with cell age for the three most common forms of the enzyme</vt:lpstr>
      <vt:lpstr>By what means can G6PD point mutations disrupt function?</vt:lpstr>
      <vt:lpstr>G6PD deficiency</vt:lpstr>
      <vt:lpstr>Slide 30</vt:lpstr>
      <vt:lpstr>Human G6PD dimer</vt:lpstr>
      <vt:lpstr>Human G6PD dimer</vt:lpstr>
      <vt:lpstr>G6PD deficiency is suspected  if jaundice &amp; anemia occur</vt:lpstr>
      <vt:lpstr>Can G6PD deficiency be cured?</vt:lpstr>
    </vt:vector>
  </TitlesOfParts>
  <Company>Virginia Polytechnic Institute 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 Metabolism</dc:title>
  <cp:lastModifiedBy>Sunyoung Kim</cp:lastModifiedBy>
  <cp:revision>92</cp:revision>
  <cp:lastPrinted>2008-09-17T12:51:41Z</cp:lastPrinted>
  <dcterms:created xsi:type="dcterms:W3CDTF">2011-09-06T23:56:21Z</dcterms:created>
  <dcterms:modified xsi:type="dcterms:W3CDTF">2011-09-07T04:42:13Z</dcterms:modified>
</cp:coreProperties>
</file>